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5" r:id="rId2"/>
    <p:sldId id="314" r:id="rId3"/>
    <p:sldId id="274" r:id="rId4"/>
    <p:sldId id="301" r:id="rId5"/>
    <p:sldId id="299" r:id="rId6"/>
    <p:sldId id="302" r:id="rId7"/>
    <p:sldId id="290" r:id="rId8"/>
    <p:sldId id="289" r:id="rId9"/>
    <p:sldId id="300" r:id="rId10"/>
    <p:sldId id="291" r:id="rId11"/>
    <p:sldId id="303" r:id="rId12"/>
    <p:sldId id="304" r:id="rId13"/>
    <p:sldId id="292" r:id="rId14"/>
    <p:sldId id="312" r:id="rId15"/>
    <p:sldId id="313" r:id="rId16"/>
    <p:sldId id="311" r:id="rId17"/>
    <p:sldId id="307" r:id="rId18"/>
    <p:sldId id="308"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 id="3" name="Graeme Cocke" initials="GC"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9559" autoAdjust="0"/>
  </p:normalViewPr>
  <p:slideViewPr>
    <p:cSldViewPr>
      <p:cViewPr varScale="1">
        <p:scale>
          <a:sx n="74" d="100"/>
          <a:sy n="74" d="100"/>
        </p:scale>
        <p:origin x="-1280" y="-400"/>
      </p:cViewPr>
      <p:guideLst>
        <p:guide orient="horz" pos="2160"/>
        <p:guide pos="3840"/>
        <p:guide pos="6816"/>
        <p:guide pos="816"/>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C54A6-93DA-414A-BFD2-3CC55F9D8C64}"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CA"/>
        </a:p>
      </dgm:t>
    </dgm:pt>
    <dgm:pt modelId="{8D18972A-6C86-4C17-8A43-3AFB4A28CE44}">
      <dgm:prSet custT="1"/>
      <dgm:spPr/>
      <dgm:t>
        <a:bodyPr/>
        <a:lstStyle/>
        <a:p>
          <a:r>
            <a:rPr lang="en-CA" sz="4000" dirty="0"/>
            <a:t>Parent advocacy can lead to real change</a:t>
          </a:r>
        </a:p>
      </dgm:t>
    </dgm:pt>
    <dgm:pt modelId="{F13FC665-8D50-4891-BE6F-251578DBF9E6}" type="parTrans" cxnId="{79DB53BA-1022-45C1-97BD-23E4D22F7630}">
      <dgm:prSet/>
      <dgm:spPr/>
      <dgm:t>
        <a:bodyPr/>
        <a:lstStyle/>
        <a:p>
          <a:endParaRPr lang="en-CA"/>
        </a:p>
      </dgm:t>
    </dgm:pt>
    <dgm:pt modelId="{8BA635AA-0CDD-4CB6-8A00-98BB9799B6CA}" type="sibTrans" cxnId="{79DB53BA-1022-45C1-97BD-23E4D22F7630}">
      <dgm:prSet/>
      <dgm:spPr/>
      <dgm:t>
        <a:bodyPr/>
        <a:lstStyle/>
        <a:p>
          <a:endParaRPr lang="en-CA"/>
        </a:p>
      </dgm:t>
    </dgm:pt>
    <dgm:pt modelId="{A2998336-2147-431A-A317-A69A22FDD4FE}" type="pres">
      <dgm:prSet presAssocID="{417C54A6-93DA-414A-BFD2-3CC55F9D8C64}" presName="Name0" presStyleCnt="0">
        <dgm:presLayoutVars>
          <dgm:dir/>
          <dgm:animLvl val="lvl"/>
          <dgm:resizeHandles val="exact"/>
        </dgm:presLayoutVars>
      </dgm:prSet>
      <dgm:spPr/>
      <dgm:t>
        <a:bodyPr/>
        <a:lstStyle/>
        <a:p>
          <a:endParaRPr lang="en-US"/>
        </a:p>
      </dgm:t>
    </dgm:pt>
    <dgm:pt modelId="{1904AAAF-711C-4F4A-B5CD-FC272D27A768}" type="pres">
      <dgm:prSet presAssocID="{417C54A6-93DA-414A-BFD2-3CC55F9D8C64}" presName="dummy" presStyleCnt="0"/>
      <dgm:spPr/>
    </dgm:pt>
    <dgm:pt modelId="{9D2C7E1E-06A1-4C58-AC8B-98DDA31FBCB2}" type="pres">
      <dgm:prSet presAssocID="{417C54A6-93DA-414A-BFD2-3CC55F9D8C64}" presName="linH" presStyleCnt="0"/>
      <dgm:spPr/>
    </dgm:pt>
    <dgm:pt modelId="{97A67904-6D1B-4070-93D6-C65EF6239F8B}" type="pres">
      <dgm:prSet presAssocID="{417C54A6-93DA-414A-BFD2-3CC55F9D8C64}" presName="padding1" presStyleCnt="0"/>
      <dgm:spPr/>
    </dgm:pt>
    <dgm:pt modelId="{B468D7CF-DFF3-4ADC-99A2-0DA99CC35C74}" type="pres">
      <dgm:prSet presAssocID="{8D18972A-6C86-4C17-8A43-3AFB4A28CE44}" presName="linV" presStyleCnt="0"/>
      <dgm:spPr/>
    </dgm:pt>
    <dgm:pt modelId="{579AA92A-B0A4-4347-86D2-5F7134E19354}" type="pres">
      <dgm:prSet presAssocID="{8D18972A-6C86-4C17-8A43-3AFB4A28CE44}" presName="spVertical1" presStyleCnt="0"/>
      <dgm:spPr/>
    </dgm:pt>
    <dgm:pt modelId="{3C348570-ACD3-453B-A821-11C4FB6BFBB8}" type="pres">
      <dgm:prSet presAssocID="{8D18972A-6C86-4C17-8A43-3AFB4A28CE44}" presName="parTx" presStyleLbl="revTx" presStyleIdx="0" presStyleCnt="1" custLinFactY="51959" custLinFactNeighborX="-6042" custLinFactNeighborY="100000">
        <dgm:presLayoutVars>
          <dgm:chMax val="0"/>
          <dgm:chPref val="0"/>
          <dgm:bulletEnabled val="1"/>
        </dgm:presLayoutVars>
      </dgm:prSet>
      <dgm:spPr/>
      <dgm:t>
        <a:bodyPr/>
        <a:lstStyle/>
        <a:p>
          <a:endParaRPr lang="en-US"/>
        </a:p>
      </dgm:t>
    </dgm:pt>
    <dgm:pt modelId="{CEE88D3F-BFC0-4671-88EC-FB7B843A12DB}" type="pres">
      <dgm:prSet presAssocID="{8D18972A-6C86-4C17-8A43-3AFB4A28CE44}" presName="spVertical2" presStyleCnt="0"/>
      <dgm:spPr/>
    </dgm:pt>
    <dgm:pt modelId="{98C2EFBE-17C9-4E95-9E81-56BF34192A94}" type="pres">
      <dgm:prSet presAssocID="{8D18972A-6C86-4C17-8A43-3AFB4A28CE44}" presName="spVertical3" presStyleCnt="0"/>
      <dgm:spPr/>
    </dgm:pt>
    <dgm:pt modelId="{63DF5D2A-6789-4308-923B-215F7CFF0924}" type="pres">
      <dgm:prSet presAssocID="{417C54A6-93DA-414A-BFD2-3CC55F9D8C64}" presName="padding2" presStyleCnt="0"/>
      <dgm:spPr/>
    </dgm:pt>
    <dgm:pt modelId="{16AA0D62-6006-43B1-9343-50F61F042B29}" type="pres">
      <dgm:prSet presAssocID="{417C54A6-93DA-414A-BFD2-3CC55F9D8C64}" presName="negArrow" presStyleCnt="0"/>
      <dgm:spPr/>
    </dgm:pt>
    <dgm:pt modelId="{F99EAC35-E623-42D3-8EA5-B10579AB9744}" type="pres">
      <dgm:prSet presAssocID="{417C54A6-93DA-414A-BFD2-3CC55F9D8C64}" presName="backgroundArrow" presStyleLbl="node1" presStyleIdx="0" presStyleCnt="1" custScaleY="233051" custLinFactNeighborX="-98" custLinFactNeighborY="11510"/>
      <dgm:spPr/>
    </dgm:pt>
  </dgm:ptLst>
  <dgm:cxnLst>
    <dgm:cxn modelId="{79DB53BA-1022-45C1-97BD-23E4D22F7630}" srcId="{417C54A6-93DA-414A-BFD2-3CC55F9D8C64}" destId="{8D18972A-6C86-4C17-8A43-3AFB4A28CE44}" srcOrd="0" destOrd="0" parTransId="{F13FC665-8D50-4891-BE6F-251578DBF9E6}" sibTransId="{8BA635AA-0CDD-4CB6-8A00-98BB9799B6CA}"/>
    <dgm:cxn modelId="{B2899C0C-38A0-4B12-A32C-25120E8DFA73}" type="presOf" srcId="{417C54A6-93DA-414A-BFD2-3CC55F9D8C64}" destId="{A2998336-2147-431A-A317-A69A22FDD4FE}" srcOrd="0" destOrd="0" presId="urn:microsoft.com/office/officeart/2005/8/layout/hProcess3"/>
    <dgm:cxn modelId="{0834A7F2-AED6-482F-B077-89ACE99C97AA}" type="presOf" srcId="{8D18972A-6C86-4C17-8A43-3AFB4A28CE44}" destId="{3C348570-ACD3-453B-A821-11C4FB6BFBB8}" srcOrd="0" destOrd="0" presId="urn:microsoft.com/office/officeart/2005/8/layout/hProcess3"/>
    <dgm:cxn modelId="{5D1D2943-0EDA-4462-AB09-A2DA5E8E8711}" type="presParOf" srcId="{A2998336-2147-431A-A317-A69A22FDD4FE}" destId="{1904AAAF-711C-4F4A-B5CD-FC272D27A768}" srcOrd="0" destOrd="0" presId="urn:microsoft.com/office/officeart/2005/8/layout/hProcess3"/>
    <dgm:cxn modelId="{68B03892-4240-4F2D-906C-696AC59AA708}" type="presParOf" srcId="{A2998336-2147-431A-A317-A69A22FDD4FE}" destId="{9D2C7E1E-06A1-4C58-AC8B-98DDA31FBCB2}" srcOrd="1" destOrd="0" presId="urn:microsoft.com/office/officeart/2005/8/layout/hProcess3"/>
    <dgm:cxn modelId="{10393E8A-FC5F-493B-92F3-4CE911CEE3A2}" type="presParOf" srcId="{9D2C7E1E-06A1-4C58-AC8B-98DDA31FBCB2}" destId="{97A67904-6D1B-4070-93D6-C65EF6239F8B}" srcOrd="0" destOrd="0" presId="urn:microsoft.com/office/officeart/2005/8/layout/hProcess3"/>
    <dgm:cxn modelId="{F9913861-BFDB-46A8-ACA7-64D3C8332398}" type="presParOf" srcId="{9D2C7E1E-06A1-4C58-AC8B-98DDA31FBCB2}" destId="{B468D7CF-DFF3-4ADC-99A2-0DA99CC35C74}" srcOrd="1" destOrd="0" presId="urn:microsoft.com/office/officeart/2005/8/layout/hProcess3"/>
    <dgm:cxn modelId="{80CD2A1E-C36C-4E83-84D8-33C6331963C6}" type="presParOf" srcId="{B468D7CF-DFF3-4ADC-99A2-0DA99CC35C74}" destId="{579AA92A-B0A4-4347-86D2-5F7134E19354}" srcOrd="0" destOrd="0" presId="urn:microsoft.com/office/officeart/2005/8/layout/hProcess3"/>
    <dgm:cxn modelId="{5C3CCBAD-9F77-4B8B-8FA7-2424DFDF128B}" type="presParOf" srcId="{B468D7CF-DFF3-4ADC-99A2-0DA99CC35C74}" destId="{3C348570-ACD3-453B-A821-11C4FB6BFBB8}" srcOrd="1" destOrd="0" presId="urn:microsoft.com/office/officeart/2005/8/layout/hProcess3"/>
    <dgm:cxn modelId="{3FD21399-3236-4F00-B79D-2D656CCFB7A4}" type="presParOf" srcId="{B468D7CF-DFF3-4ADC-99A2-0DA99CC35C74}" destId="{CEE88D3F-BFC0-4671-88EC-FB7B843A12DB}" srcOrd="2" destOrd="0" presId="urn:microsoft.com/office/officeart/2005/8/layout/hProcess3"/>
    <dgm:cxn modelId="{CECBDA95-CE98-4AC1-B923-AE5BE14A7F42}" type="presParOf" srcId="{B468D7CF-DFF3-4ADC-99A2-0DA99CC35C74}" destId="{98C2EFBE-17C9-4E95-9E81-56BF34192A94}" srcOrd="3" destOrd="0" presId="urn:microsoft.com/office/officeart/2005/8/layout/hProcess3"/>
    <dgm:cxn modelId="{D2E87A13-3429-4DE1-8D5F-699A6577723E}" type="presParOf" srcId="{9D2C7E1E-06A1-4C58-AC8B-98DDA31FBCB2}" destId="{63DF5D2A-6789-4308-923B-215F7CFF0924}" srcOrd="2" destOrd="0" presId="urn:microsoft.com/office/officeart/2005/8/layout/hProcess3"/>
    <dgm:cxn modelId="{2149003B-DDC0-4A1C-BDCB-8343C1356C4A}" type="presParOf" srcId="{9D2C7E1E-06A1-4C58-AC8B-98DDA31FBCB2}" destId="{16AA0D62-6006-43B1-9343-50F61F042B29}" srcOrd="3" destOrd="0" presId="urn:microsoft.com/office/officeart/2005/8/layout/hProcess3"/>
    <dgm:cxn modelId="{29E3BDC9-5E3B-4CC1-8FBA-780FD6092820}" type="presParOf" srcId="{9D2C7E1E-06A1-4C58-AC8B-98DDA31FBCB2}" destId="{F99EAC35-E623-42D3-8EA5-B10579AB9744}"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EAC35-E623-42D3-8EA5-B10579AB9744}">
      <dsp:nvSpPr>
        <dsp:cNvPr id="0" name=""/>
        <dsp:cNvSpPr/>
      </dsp:nvSpPr>
      <dsp:spPr>
        <a:xfrm>
          <a:off x="0" y="0"/>
          <a:ext cx="5019382" cy="3591179"/>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48570-ACD3-453B-A821-11C4FB6BFBB8}">
      <dsp:nvSpPr>
        <dsp:cNvPr id="0" name=""/>
        <dsp:cNvSpPr/>
      </dsp:nvSpPr>
      <dsp:spPr>
        <a:xfrm>
          <a:off x="161311" y="1371597"/>
          <a:ext cx="4112560" cy="90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0" rIns="0" bIns="406400" numCol="1" spcCol="1270" anchor="ctr" anchorCtr="0">
          <a:noAutofit/>
        </a:bodyPr>
        <a:lstStyle/>
        <a:p>
          <a:pPr lvl="0" algn="ctr" defTabSz="1778000">
            <a:lnSpc>
              <a:spcPct val="90000"/>
            </a:lnSpc>
            <a:spcBef>
              <a:spcPct val="0"/>
            </a:spcBef>
            <a:spcAft>
              <a:spcPct val="35000"/>
            </a:spcAft>
          </a:pPr>
          <a:r>
            <a:rPr lang="en-CA" sz="4000" kern="1200" dirty="0"/>
            <a:t>Parent advocacy can lead to real change</a:t>
          </a:r>
        </a:p>
      </dsp:txBody>
      <dsp:txXfrm>
        <a:off x="161311" y="1371597"/>
        <a:ext cx="4112560" cy="9026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18-10-28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18-10-28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FB667E1-E601-4AAF-B95C-B25720D70A60}" type="slidenum">
              <a:rPr lang="en-CA" smtClean="0"/>
              <a:t>1</a:t>
            </a:fld>
            <a:endParaRPr lang="en-CA"/>
          </a:p>
        </p:txBody>
      </p:sp>
    </p:spTree>
    <p:extLst>
      <p:ext uri="{BB962C8B-B14F-4D97-AF65-F5344CB8AC3E}">
        <p14:creationId xmlns:p14="http://schemas.microsoft.com/office/powerpoint/2010/main" val="318509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2020 deadline pushed back to 2030 for Vancouver schools and 2025 for other BC district schools</a:t>
            </a:r>
          </a:p>
          <a:p>
            <a:r>
              <a:rPr lang="en-US" dirty="0" smtClean="0"/>
              <a:t>2015: PwC resource allocation review updated providing additional recommendations and commentary</a:t>
            </a:r>
          </a:p>
          <a:p>
            <a:r>
              <a:rPr lang="en-US" dirty="0" smtClean="0"/>
              <a:t>2015: Ministry of Education appointed EY as special advisor to assist VSB in balancing its budget, finding efficiencies and cost savings, optimizing the use of capital assets and improving education services to students. 63 recommendations were made to Ministry and VSB</a:t>
            </a:r>
          </a:p>
          <a:p>
            <a:r>
              <a:rPr lang="en-US" dirty="0" smtClean="0"/>
              <a:t>2016: Ministry of Education released a Forensic Audit of Board Expenses and Review of the Vancouver School Board. 59 recommendations were made</a:t>
            </a:r>
          </a:p>
          <a:p>
            <a:r>
              <a:rPr lang="en-US" dirty="0" smtClean="0"/>
              <a:t>2016: VSB publishes Long Range Facilities Plan to guide facilities planning to 2030 and ensure timely completion of the seismic mitigation program</a:t>
            </a:r>
          </a:p>
          <a:p>
            <a:endParaRPr lang="en-CA" dirty="0"/>
          </a:p>
        </p:txBody>
      </p:sp>
      <p:sp>
        <p:nvSpPr>
          <p:cNvPr id="4" name="Slide Number Placeholder 3"/>
          <p:cNvSpPr>
            <a:spLocks noGrp="1"/>
          </p:cNvSpPr>
          <p:nvPr>
            <p:ph type="sldNum" sz="quarter" idx="10"/>
          </p:nvPr>
        </p:nvSpPr>
        <p:spPr/>
        <p:txBody>
          <a:bodyPr/>
          <a:lstStyle/>
          <a:p>
            <a:fld id="{7FB667E1-E601-4AAF-B95C-B25720D70A60}" type="slidenum">
              <a:rPr lang="en-CA" smtClean="0"/>
              <a:t>15</a:t>
            </a:fld>
            <a:endParaRPr lang="en-CA"/>
          </a:p>
        </p:txBody>
      </p:sp>
    </p:spTree>
    <p:extLst>
      <p:ext uri="{BB962C8B-B14F-4D97-AF65-F5344CB8AC3E}">
        <p14:creationId xmlns:p14="http://schemas.microsoft.com/office/powerpoint/2010/main" val="401184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121495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FB667E1-E601-4AAF-B95C-B25720D70A60}" type="slidenum">
              <a:rPr lang="en-CA" smtClean="0"/>
              <a:t>2</a:t>
            </a:fld>
            <a:endParaRPr lang="en-CA"/>
          </a:p>
        </p:txBody>
      </p:sp>
    </p:spTree>
    <p:extLst>
      <p:ext uri="{BB962C8B-B14F-4D97-AF65-F5344CB8AC3E}">
        <p14:creationId xmlns:p14="http://schemas.microsoft.com/office/powerpoint/2010/main" val="318509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290931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63450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208098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252162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426582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339395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2010: Deadline of 2020 announced for all of BC’s high-risk schools to be seismically upgraded</a:t>
            </a:r>
          </a:p>
          <a:p>
            <a:r>
              <a:rPr lang="en-US" dirty="0" smtClean="0"/>
              <a:t>2010: Office of the Comptroller General Report released highlighting the need for long-range planning</a:t>
            </a:r>
          </a:p>
          <a:p>
            <a:r>
              <a:rPr lang="en-US" dirty="0" smtClean="0"/>
              <a:t>2012: VSB engaged PwC to conduct a resource allocation review identifying opportunities for increased cost effectiveness and revenue opportunities</a:t>
            </a:r>
          </a:p>
          <a:p>
            <a:r>
              <a:rPr lang="en-US" dirty="0" smtClean="0"/>
              <a:t>2012, 2013, 2014: Deloitte engaged to create reports focusing on cost savings and shared cost service opportunities to save administrative costs and improve service delivery</a:t>
            </a:r>
          </a:p>
          <a:p>
            <a:r>
              <a:rPr lang="en-US" dirty="0" smtClean="0"/>
              <a:t>2014: Memorandum of Understanding signed between Ministry of Education and VSB to establish a seismic project office to be jointly staffed</a:t>
            </a:r>
          </a:p>
          <a:p>
            <a:pPr lvl="1"/>
            <a:r>
              <a:rPr lang="en-US" b="1" dirty="0" smtClean="0"/>
              <a:t>Ministry of Education will only fund building/site improvements where they are necessary for seismic mitigation structural work</a:t>
            </a:r>
          </a:p>
          <a:p>
            <a:r>
              <a:rPr lang="en-US" dirty="0" smtClean="0"/>
              <a:t>2015: 2020 deadline pushed back to 2030 for Vancouver schools and 2025 for other BC district schools</a:t>
            </a:r>
          </a:p>
          <a:p>
            <a:endParaRPr lang="en-CA" dirty="0"/>
          </a:p>
        </p:txBody>
      </p:sp>
      <p:sp>
        <p:nvSpPr>
          <p:cNvPr id="4" name="Slide Number Placeholder 3"/>
          <p:cNvSpPr>
            <a:spLocks noGrp="1"/>
          </p:cNvSpPr>
          <p:nvPr>
            <p:ph type="sldNum" sz="quarter" idx="10"/>
          </p:nvPr>
        </p:nvSpPr>
        <p:spPr/>
        <p:txBody>
          <a:bodyPr/>
          <a:lstStyle/>
          <a:p>
            <a:fld id="{7FB667E1-E601-4AAF-B95C-B25720D70A60}" type="slidenum">
              <a:rPr lang="en-CA" smtClean="0"/>
              <a:t>14</a:t>
            </a:fld>
            <a:endParaRPr lang="en-CA"/>
          </a:p>
        </p:txBody>
      </p:sp>
    </p:spTree>
    <p:extLst>
      <p:ext uri="{BB962C8B-B14F-4D97-AF65-F5344CB8AC3E}">
        <p14:creationId xmlns:p14="http://schemas.microsoft.com/office/powerpoint/2010/main" val="341600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1C7FD7B-738B-4B9A-9CC3-2CCFF4781A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 y="-1642481"/>
            <a:ext cx="12192000" cy="6420221"/>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18-10-28</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18-10-28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18-10-28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18-10-28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1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 xmlns:a16="http://schemas.microsoft.com/office/drawing/2014/main" id="{73D4E5E2-CF41-47B2-9F50-8E509C9A95B2}"/>
              </a:ext>
            </a:extLst>
          </p:cNvPr>
          <p:cNvGrpSpPr/>
          <p:nvPr userDrawn="1"/>
        </p:nvGrpSpPr>
        <p:grpSpPr>
          <a:xfrm>
            <a:off x="746807" y="2164224"/>
            <a:ext cx="2110931" cy="1812138"/>
            <a:chOff x="820389" y="1764836"/>
            <a:chExt cx="2110931" cy="1812138"/>
          </a:xfrm>
        </p:grpSpPr>
        <p:sp>
          <p:nvSpPr>
            <p:cNvPr id="20" name="Freeform: Shape 19">
              <a:extLst>
                <a:ext uri="{FF2B5EF4-FFF2-40B4-BE49-F238E27FC236}">
                  <a16:creationId xmlns="" xmlns:a16="http://schemas.microsoft.com/office/drawing/2014/main" id="{BCC4D1C1-96FF-4B5E-B7DD-A50D49276E83}"/>
                </a:ext>
              </a:extLst>
            </p:cNvPr>
            <p:cNvSpPr/>
            <p:nvPr userDrawn="1"/>
          </p:nvSpPr>
          <p:spPr>
            <a:xfrm>
              <a:off x="1193960"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 xmlns:a16="http://schemas.microsoft.com/office/drawing/2014/main" id="{F2012E6F-AA94-4B9B-B931-BB7EF01CF600}"/>
                </a:ext>
              </a:extLst>
            </p:cNvPr>
            <p:cNvGrpSpPr/>
            <p:nvPr userDrawn="1"/>
          </p:nvGrpSpPr>
          <p:grpSpPr>
            <a:xfrm>
              <a:off x="820389" y="1764836"/>
              <a:ext cx="249382" cy="1812138"/>
              <a:chOff x="680854" y="1712457"/>
              <a:chExt cx="249382" cy="1812138"/>
            </a:xfrm>
          </p:grpSpPr>
          <p:sp>
            <p:nvSpPr>
              <p:cNvPr id="24" name="Teardrop 23">
                <a:extLst>
                  <a:ext uri="{FF2B5EF4-FFF2-40B4-BE49-F238E27FC236}">
                    <a16:creationId xmlns="" xmlns:a16="http://schemas.microsoft.com/office/drawing/2014/main" id="{42F02DED-3AF6-42D6-8F14-3D482EA27166}"/>
                  </a:ext>
                </a:extLst>
              </p:cNvPr>
              <p:cNvSpPr/>
              <p:nvPr userDrawn="1"/>
            </p:nvSpPr>
            <p:spPr>
              <a:xfrm rot="18899663">
                <a:off x="680854" y="3275213"/>
                <a:ext cx="249382" cy="249382"/>
              </a:xfrm>
              <a:prstGeom prst="teardrop">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 xmlns:a16="http://schemas.microsoft.com/office/drawing/2014/main" id="{3FE00D23-23DB-450E-8342-BF40414DBB9A}"/>
                  </a:ext>
                </a:extLst>
              </p:cNvPr>
              <p:cNvCxnSpPr>
                <a:endCxn id="24" idx="7"/>
              </p:cNvCxnSpPr>
              <p:nvPr userDrawn="1"/>
            </p:nvCxnSpPr>
            <p:spPr>
              <a:xfrm flipH="1">
                <a:off x="805528" y="1712457"/>
                <a:ext cx="18" cy="1511107"/>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50" name="Rectangle: Rounded Corners 49">
            <a:extLst>
              <a:ext uri="{FF2B5EF4-FFF2-40B4-BE49-F238E27FC236}">
                <a16:creationId xmlns="" xmlns:a16="http://schemas.microsoft.com/office/drawing/2014/main" id="{3B465149-90D5-4AA1-919B-893CAE488574}"/>
              </a:ext>
            </a:extLst>
          </p:cNvPr>
          <p:cNvSpPr/>
          <p:nvPr userDrawn="1"/>
        </p:nvSpPr>
        <p:spPr>
          <a:xfrm>
            <a:off x="1120378" y="2164224"/>
            <a:ext cx="1737360" cy="1419806"/>
          </a:xfrm>
          <a:prstGeom prst="roundRect">
            <a:avLst>
              <a:gd name="adj" fmla="val 1007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 xmlns:a16="http://schemas.microsoft.com/office/drawing/2014/main" id="{09E75E0F-91D4-48B9-B8D7-50C65E859BA3}"/>
              </a:ext>
            </a:extLst>
          </p:cNvPr>
          <p:cNvGrpSpPr/>
          <p:nvPr userDrawn="1"/>
        </p:nvGrpSpPr>
        <p:grpSpPr>
          <a:xfrm>
            <a:off x="3006791" y="3724159"/>
            <a:ext cx="2110632" cy="1812138"/>
            <a:chOff x="3951087" y="3327592"/>
            <a:chExt cx="2110632" cy="1812138"/>
          </a:xfrm>
        </p:grpSpPr>
        <p:sp>
          <p:nvSpPr>
            <p:cNvPr id="19" name="Freeform: Shape 18">
              <a:extLst>
                <a:ext uri="{FF2B5EF4-FFF2-40B4-BE49-F238E27FC236}">
                  <a16:creationId xmlns="" xmlns:a16="http://schemas.microsoft.com/office/drawing/2014/main" id="{0DD68C0D-A017-45D6-BB27-9B3E06DDB704}"/>
                </a:ext>
              </a:extLst>
            </p:cNvPr>
            <p:cNvSpPr/>
            <p:nvPr userDrawn="1"/>
          </p:nvSpPr>
          <p:spPr>
            <a:xfrm>
              <a:off x="4324359"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 xmlns:a16="http://schemas.microsoft.com/office/drawing/2014/main" id="{59595E80-B3F5-4BDF-9674-17BA742BFCD8}"/>
                </a:ext>
              </a:extLst>
            </p:cNvPr>
            <p:cNvGrpSpPr/>
            <p:nvPr userDrawn="1"/>
          </p:nvGrpSpPr>
          <p:grpSpPr>
            <a:xfrm rot="10800000">
              <a:off x="3951087" y="3327592"/>
              <a:ext cx="249382" cy="1812138"/>
              <a:chOff x="680854" y="1712457"/>
              <a:chExt cx="249382" cy="1812138"/>
            </a:xfrm>
          </p:grpSpPr>
          <p:sp>
            <p:nvSpPr>
              <p:cNvPr id="38" name="Teardrop 37">
                <a:extLst>
                  <a:ext uri="{FF2B5EF4-FFF2-40B4-BE49-F238E27FC236}">
                    <a16:creationId xmlns="" xmlns:a16="http://schemas.microsoft.com/office/drawing/2014/main" id="{08388872-548B-4F74-8ADA-BA79278B29DA}"/>
                  </a:ext>
                </a:extLst>
              </p:cNvPr>
              <p:cNvSpPr/>
              <p:nvPr userDrawn="1"/>
            </p:nvSpPr>
            <p:spPr>
              <a:xfrm rot="18899663">
                <a:off x="680854" y="3275213"/>
                <a:ext cx="249382" cy="249382"/>
              </a:xfrm>
              <a:prstGeom prst="teardrop">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 xmlns:a16="http://schemas.microsoft.com/office/drawing/2014/main" id="{7C367834-D910-4D8A-AE27-D24B90B8FED9}"/>
                  </a:ext>
                </a:extLst>
              </p:cNvPr>
              <p:cNvCxnSpPr>
                <a:endCxn id="38" idx="7"/>
              </p:cNvCxnSpPr>
              <p:nvPr userDrawn="1"/>
            </p:nvCxnSpPr>
            <p:spPr>
              <a:xfrm flipH="1">
                <a:off x="805528" y="1712457"/>
                <a:ext cx="17" cy="151110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2" name="Rectangle: Rounded Corners 51">
            <a:extLst>
              <a:ext uri="{FF2B5EF4-FFF2-40B4-BE49-F238E27FC236}">
                <a16:creationId xmlns="" xmlns:a16="http://schemas.microsoft.com/office/drawing/2014/main" id="{7CF13D38-5B6A-4696-A3FC-685C7C5C2F98}"/>
              </a:ext>
            </a:extLst>
          </p:cNvPr>
          <p:cNvSpPr/>
          <p:nvPr userDrawn="1"/>
        </p:nvSpPr>
        <p:spPr>
          <a:xfrm>
            <a:off x="3380063" y="4114801"/>
            <a:ext cx="1737360" cy="1406176"/>
          </a:xfrm>
          <a:prstGeom prst="roundRect">
            <a:avLst>
              <a:gd name="adj" fmla="val 10074"/>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 xmlns:a16="http://schemas.microsoft.com/office/drawing/2014/main" id="{27E4BCAD-9B1F-4FCE-B6D6-D4263D7192A8}"/>
              </a:ext>
            </a:extLst>
          </p:cNvPr>
          <p:cNvGrpSpPr/>
          <p:nvPr userDrawn="1"/>
        </p:nvGrpSpPr>
        <p:grpSpPr>
          <a:xfrm>
            <a:off x="5266476" y="2164224"/>
            <a:ext cx="2110316" cy="1812138"/>
            <a:chOff x="5966391" y="1764836"/>
            <a:chExt cx="2110316" cy="1812138"/>
          </a:xfrm>
        </p:grpSpPr>
        <p:sp>
          <p:nvSpPr>
            <p:cNvPr id="15" name="Freeform: Shape 14">
              <a:extLst>
                <a:ext uri="{FF2B5EF4-FFF2-40B4-BE49-F238E27FC236}">
                  <a16:creationId xmlns="" xmlns:a16="http://schemas.microsoft.com/office/drawing/2014/main" id="{4FF40056-7D5D-434C-A112-A71B3AC1C5FB}"/>
                </a:ext>
              </a:extLst>
            </p:cNvPr>
            <p:cNvSpPr/>
            <p:nvPr userDrawn="1"/>
          </p:nvSpPr>
          <p:spPr>
            <a:xfrm>
              <a:off x="6339347"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 xmlns:a16="http://schemas.microsoft.com/office/drawing/2014/main" id="{C69BC877-8213-4692-9A4D-FD7B88E7C5A6}"/>
                </a:ext>
              </a:extLst>
            </p:cNvPr>
            <p:cNvGrpSpPr/>
            <p:nvPr userDrawn="1"/>
          </p:nvGrpSpPr>
          <p:grpSpPr>
            <a:xfrm>
              <a:off x="5966391" y="1764836"/>
              <a:ext cx="249382" cy="1812138"/>
              <a:chOff x="680854" y="1712457"/>
              <a:chExt cx="249382" cy="1812138"/>
            </a:xfrm>
          </p:grpSpPr>
          <p:sp>
            <p:nvSpPr>
              <p:cNvPr id="30" name="Teardrop 29">
                <a:extLst>
                  <a:ext uri="{FF2B5EF4-FFF2-40B4-BE49-F238E27FC236}">
                    <a16:creationId xmlns="" xmlns:a16="http://schemas.microsoft.com/office/drawing/2014/main" id="{E56C60B5-1DC8-4DF5-8C79-7D0234192ECE}"/>
                  </a:ext>
                </a:extLst>
              </p:cNvPr>
              <p:cNvSpPr/>
              <p:nvPr userDrawn="1"/>
            </p:nvSpPr>
            <p:spPr>
              <a:xfrm rot="18899663">
                <a:off x="680854" y="3275213"/>
                <a:ext cx="249382" cy="249382"/>
              </a:xfrm>
              <a:prstGeom prst="teardrop">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 xmlns:a16="http://schemas.microsoft.com/office/drawing/2014/main" id="{108426C8-666D-4D49-A5A2-EF7D4925E701}"/>
                  </a:ext>
                </a:extLst>
              </p:cNvPr>
              <p:cNvCxnSpPr>
                <a:endCxn id="30" idx="7"/>
              </p:cNvCxnSpPr>
              <p:nvPr userDrawn="1"/>
            </p:nvCxnSpPr>
            <p:spPr>
              <a:xfrm flipH="1">
                <a:off x="805528" y="1712457"/>
                <a:ext cx="17" cy="1511107"/>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53" name="Rectangle: Rounded Corners 52">
            <a:extLst>
              <a:ext uri="{FF2B5EF4-FFF2-40B4-BE49-F238E27FC236}">
                <a16:creationId xmlns="" xmlns:a16="http://schemas.microsoft.com/office/drawing/2014/main" id="{34AC8F75-168C-4C68-93A4-C49CE0D72DA1}"/>
              </a:ext>
            </a:extLst>
          </p:cNvPr>
          <p:cNvSpPr/>
          <p:nvPr userDrawn="1"/>
        </p:nvSpPr>
        <p:spPr>
          <a:xfrm>
            <a:off x="5639097" y="2177853"/>
            <a:ext cx="1737360" cy="1406176"/>
          </a:xfrm>
          <a:prstGeom prst="roundRect">
            <a:avLst>
              <a:gd name="adj" fmla="val 10074"/>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 xmlns:a16="http://schemas.microsoft.com/office/drawing/2014/main" id="{0A47600A-5704-4A90-840D-E9311F4AB54B}"/>
              </a:ext>
            </a:extLst>
          </p:cNvPr>
          <p:cNvGrpSpPr/>
          <p:nvPr userDrawn="1"/>
        </p:nvGrpSpPr>
        <p:grpSpPr>
          <a:xfrm>
            <a:off x="7525844" y="3724159"/>
            <a:ext cx="2110316" cy="1812138"/>
            <a:chOff x="7981379" y="3314261"/>
            <a:chExt cx="2110316" cy="1812138"/>
          </a:xfrm>
        </p:grpSpPr>
        <p:sp>
          <p:nvSpPr>
            <p:cNvPr id="16" name="Freeform: Shape 15">
              <a:extLst>
                <a:ext uri="{FF2B5EF4-FFF2-40B4-BE49-F238E27FC236}">
                  <a16:creationId xmlns="" xmlns:a16="http://schemas.microsoft.com/office/drawing/2014/main" id="{E4844AA0-BA69-42F2-A1E9-31E3350B1AF0}"/>
                </a:ext>
              </a:extLst>
            </p:cNvPr>
            <p:cNvSpPr/>
            <p:nvPr userDrawn="1"/>
          </p:nvSpPr>
          <p:spPr>
            <a:xfrm>
              <a:off x="8354335" y="3319709"/>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 xmlns:a16="http://schemas.microsoft.com/office/drawing/2014/main" id="{AB1BA44D-2835-4C9E-910A-11ED332B2023}"/>
                </a:ext>
              </a:extLst>
            </p:cNvPr>
            <p:cNvGrpSpPr/>
            <p:nvPr userDrawn="1"/>
          </p:nvGrpSpPr>
          <p:grpSpPr>
            <a:xfrm rot="10800000">
              <a:off x="7981379" y="3314261"/>
              <a:ext cx="249382" cy="1812138"/>
              <a:chOff x="680854" y="1712457"/>
              <a:chExt cx="249382" cy="1812138"/>
            </a:xfrm>
          </p:grpSpPr>
          <p:sp>
            <p:nvSpPr>
              <p:cNvPr id="42" name="Teardrop 41">
                <a:extLst>
                  <a:ext uri="{FF2B5EF4-FFF2-40B4-BE49-F238E27FC236}">
                    <a16:creationId xmlns="" xmlns:a16="http://schemas.microsoft.com/office/drawing/2014/main" id="{8C0014C3-F16F-45C3-A70C-39FE594E42BA}"/>
                  </a:ext>
                </a:extLst>
              </p:cNvPr>
              <p:cNvSpPr/>
              <p:nvPr userDrawn="1"/>
            </p:nvSpPr>
            <p:spPr>
              <a:xfrm rot="18899663">
                <a:off x="680854" y="3275213"/>
                <a:ext cx="249382" cy="249382"/>
              </a:xfrm>
              <a:prstGeom prst="teardrop">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 xmlns:a16="http://schemas.microsoft.com/office/drawing/2014/main" id="{CF903941-6F22-4289-9EBA-80BACB317BE3}"/>
                  </a:ext>
                </a:extLst>
              </p:cNvPr>
              <p:cNvCxnSpPr>
                <a:endCxn id="42" idx="7"/>
              </p:cNvCxnSpPr>
              <p:nvPr userDrawn="1"/>
            </p:nvCxnSpPr>
            <p:spPr>
              <a:xfrm flipH="1">
                <a:off x="805528" y="1712457"/>
                <a:ext cx="17" cy="1511107"/>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54" name="Rectangle: Rounded Corners 53">
            <a:extLst>
              <a:ext uri="{FF2B5EF4-FFF2-40B4-BE49-F238E27FC236}">
                <a16:creationId xmlns="" xmlns:a16="http://schemas.microsoft.com/office/drawing/2014/main" id="{E8EA4B40-CEB6-4259-861F-2BB19B0C5D63}"/>
              </a:ext>
            </a:extLst>
          </p:cNvPr>
          <p:cNvSpPr/>
          <p:nvPr userDrawn="1"/>
        </p:nvSpPr>
        <p:spPr>
          <a:xfrm>
            <a:off x="7898800" y="4232624"/>
            <a:ext cx="1737360" cy="1406176"/>
          </a:xfrm>
          <a:prstGeom prst="roundRect">
            <a:avLst>
              <a:gd name="adj" fmla="val 1007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 xmlns:a16="http://schemas.microsoft.com/office/drawing/2014/main" id="{3B0FD183-4A42-4F94-A86E-8EE0AD03C1B1}"/>
              </a:ext>
            </a:extLst>
          </p:cNvPr>
          <p:cNvGrpSpPr/>
          <p:nvPr userDrawn="1"/>
        </p:nvGrpSpPr>
        <p:grpSpPr>
          <a:xfrm>
            <a:off x="9785212" y="2188503"/>
            <a:ext cx="2109718" cy="1812138"/>
            <a:chOff x="9996965" y="1764836"/>
            <a:chExt cx="2109718" cy="1812138"/>
          </a:xfrm>
        </p:grpSpPr>
        <p:sp>
          <p:nvSpPr>
            <p:cNvPr id="17" name="Freeform: Shape 16">
              <a:extLst>
                <a:ext uri="{FF2B5EF4-FFF2-40B4-BE49-F238E27FC236}">
                  <a16:creationId xmlns="" xmlns:a16="http://schemas.microsoft.com/office/drawing/2014/main" id="{9E08103C-D37D-4AAA-80F7-3877C6552414}"/>
                </a:ext>
              </a:extLst>
            </p:cNvPr>
            <p:cNvSpPr/>
            <p:nvPr userDrawn="1"/>
          </p:nvSpPr>
          <p:spPr>
            <a:xfrm>
              <a:off x="10369323" y="3314261"/>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 xmlns:a16="http://schemas.microsoft.com/office/drawing/2014/main" id="{BF7E66A5-9DFC-46F8-9BA6-4E9C6FFCD9E6}"/>
                </a:ext>
              </a:extLst>
            </p:cNvPr>
            <p:cNvGrpSpPr/>
            <p:nvPr userDrawn="1"/>
          </p:nvGrpSpPr>
          <p:grpSpPr>
            <a:xfrm>
              <a:off x="9996965" y="1764836"/>
              <a:ext cx="249382" cy="1812138"/>
              <a:chOff x="680854" y="1712457"/>
              <a:chExt cx="249382" cy="1812138"/>
            </a:xfrm>
          </p:grpSpPr>
          <p:sp>
            <p:nvSpPr>
              <p:cNvPr id="34" name="Teardrop 33">
                <a:extLst>
                  <a:ext uri="{FF2B5EF4-FFF2-40B4-BE49-F238E27FC236}">
                    <a16:creationId xmlns="" xmlns:a16="http://schemas.microsoft.com/office/drawing/2014/main" id="{C26BCFD1-554C-453E-BC94-2AD7F124C78B}"/>
                  </a:ext>
                </a:extLst>
              </p:cNvPr>
              <p:cNvSpPr/>
              <p:nvPr userDrawn="1"/>
            </p:nvSpPr>
            <p:spPr>
              <a:xfrm rot="18899663">
                <a:off x="680854" y="3275213"/>
                <a:ext cx="249382" cy="249382"/>
              </a:xfrm>
              <a:prstGeom prst="teardrop">
                <a:avLst/>
              </a:prstGeom>
              <a:solidFill>
                <a:schemeClr val="bg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 xmlns:a16="http://schemas.microsoft.com/office/drawing/2014/main" id="{CE163B23-5612-4951-92C2-FB0F3EA60BA3}"/>
                  </a:ext>
                </a:extLst>
              </p:cNvPr>
              <p:cNvCxnSpPr>
                <a:endCxn id="34" idx="7"/>
              </p:cNvCxnSpPr>
              <p:nvPr userDrawn="1"/>
            </p:nvCxnSpPr>
            <p:spPr>
              <a:xfrm flipH="1">
                <a:off x="805528" y="1712457"/>
                <a:ext cx="17" cy="1511107"/>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55" name="Rectangle: Rounded Corners 54">
            <a:extLst>
              <a:ext uri="{FF2B5EF4-FFF2-40B4-BE49-F238E27FC236}">
                <a16:creationId xmlns="" xmlns:a16="http://schemas.microsoft.com/office/drawing/2014/main" id="{BE6CCC78-344D-47D6-9D62-298F4C27B177}"/>
              </a:ext>
            </a:extLst>
          </p:cNvPr>
          <p:cNvSpPr/>
          <p:nvPr userDrawn="1"/>
        </p:nvSpPr>
        <p:spPr>
          <a:xfrm>
            <a:off x="10126864" y="2177852"/>
            <a:ext cx="1737360" cy="1406176"/>
          </a:xfrm>
          <a:prstGeom prst="roundRect">
            <a:avLst>
              <a:gd name="adj" fmla="val 10074"/>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68">
            <a:extLst>
              <a:ext uri="{FF2B5EF4-FFF2-40B4-BE49-F238E27FC236}">
                <a16:creationId xmlns="" xmlns:a16="http://schemas.microsoft.com/office/drawing/2014/main" id="{8B67CD72-3E2F-4B3D-8FEE-7EA9FC7E6F0C}"/>
              </a:ext>
            </a:extLst>
          </p:cNvPr>
          <p:cNvSpPr>
            <a:spLocks noGrp="1"/>
          </p:cNvSpPr>
          <p:nvPr userDrawn="1">
            <p:ph type="body" sz="quarter" idx="10" hasCustomPrompt="1"/>
          </p:nvPr>
        </p:nvSpPr>
        <p:spPr>
          <a:xfrm>
            <a:off x="1120775" y="3987800"/>
            <a:ext cx="1585913" cy="468586"/>
          </a:xfrm>
          <a:prstGeom prst="rect">
            <a:avLst/>
          </a:prstGeom>
        </p:spPr>
        <p:txBody>
          <a:bodyPr/>
          <a:lstStyle>
            <a:lvl1pPr marL="0" indent="0" algn="ctr">
              <a:buNone/>
              <a:defRPr b="1">
                <a:solidFill>
                  <a:schemeClr val="accent1"/>
                </a:solidFill>
              </a:defRPr>
            </a:lvl1pPr>
          </a:lstStyle>
          <a:p>
            <a:pPr lvl="0"/>
            <a:r>
              <a:rPr lang="en-US" dirty="0"/>
              <a:t>20xx</a:t>
            </a:r>
          </a:p>
        </p:txBody>
      </p:sp>
      <p:sp>
        <p:nvSpPr>
          <p:cNvPr id="70" name="Text Placeholder 68">
            <a:extLst>
              <a:ext uri="{FF2B5EF4-FFF2-40B4-BE49-F238E27FC236}">
                <a16:creationId xmlns="" xmlns:a16="http://schemas.microsoft.com/office/drawing/2014/main" id="{F38E8D57-85C5-48AB-9DB1-A8FDE958D98F}"/>
              </a:ext>
            </a:extLst>
          </p:cNvPr>
          <p:cNvSpPr>
            <a:spLocks noGrp="1"/>
          </p:cNvSpPr>
          <p:nvPr userDrawn="1">
            <p:ph type="body" sz="quarter" idx="11" hasCustomPrompt="1"/>
          </p:nvPr>
        </p:nvSpPr>
        <p:spPr>
          <a:xfrm>
            <a:off x="3371465" y="3226676"/>
            <a:ext cx="1585913" cy="445834"/>
          </a:xfrm>
          <a:prstGeom prst="rect">
            <a:avLst/>
          </a:prstGeom>
        </p:spPr>
        <p:txBody>
          <a:bodyPr/>
          <a:lstStyle>
            <a:lvl1pPr marL="0" indent="0" algn="ctr">
              <a:buNone/>
              <a:defRPr b="1">
                <a:solidFill>
                  <a:schemeClr val="accent2"/>
                </a:solidFill>
              </a:defRPr>
            </a:lvl1pPr>
          </a:lstStyle>
          <a:p>
            <a:pPr lvl="0"/>
            <a:r>
              <a:rPr lang="en-US" dirty="0"/>
              <a:t>20xx</a:t>
            </a:r>
          </a:p>
        </p:txBody>
      </p:sp>
      <p:sp>
        <p:nvSpPr>
          <p:cNvPr id="71" name="Text Placeholder 68">
            <a:extLst>
              <a:ext uri="{FF2B5EF4-FFF2-40B4-BE49-F238E27FC236}">
                <a16:creationId xmlns="" xmlns:a16="http://schemas.microsoft.com/office/drawing/2014/main" id="{4198F121-2094-4414-B727-1ABF6D156D9A}"/>
              </a:ext>
            </a:extLst>
          </p:cNvPr>
          <p:cNvSpPr>
            <a:spLocks noGrp="1"/>
          </p:cNvSpPr>
          <p:nvPr userDrawn="1">
            <p:ph type="body" sz="quarter" idx="12" hasCustomPrompt="1"/>
          </p:nvPr>
        </p:nvSpPr>
        <p:spPr>
          <a:xfrm>
            <a:off x="5662270" y="4052290"/>
            <a:ext cx="1585913" cy="445834"/>
          </a:xfrm>
          <a:prstGeom prst="rect">
            <a:avLst/>
          </a:prstGeom>
        </p:spPr>
        <p:txBody>
          <a:bodyPr/>
          <a:lstStyle>
            <a:lvl1pPr marL="0" indent="0" algn="ctr">
              <a:buNone/>
              <a:defRPr b="1">
                <a:solidFill>
                  <a:schemeClr val="accent3"/>
                </a:solidFill>
              </a:defRPr>
            </a:lvl1pPr>
          </a:lstStyle>
          <a:p>
            <a:pPr lvl="0"/>
            <a:r>
              <a:rPr lang="en-US" dirty="0"/>
              <a:t>20xx</a:t>
            </a:r>
          </a:p>
        </p:txBody>
      </p:sp>
      <p:sp>
        <p:nvSpPr>
          <p:cNvPr id="72" name="Text Placeholder 68">
            <a:extLst>
              <a:ext uri="{FF2B5EF4-FFF2-40B4-BE49-F238E27FC236}">
                <a16:creationId xmlns="" xmlns:a16="http://schemas.microsoft.com/office/drawing/2014/main" id="{E3FC3CFE-62A4-403C-9E5E-92826237892B}"/>
              </a:ext>
            </a:extLst>
          </p:cNvPr>
          <p:cNvSpPr>
            <a:spLocks noGrp="1"/>
          </p:cNvSpPr>
          <p:nvPr userDrawn="1">
            <p:ph type="body" sz="quarter" idx="13" hasCustomPrompt="1"/>
          </p:nvPr>
        </p:nvSpPr>
        <p:spPr>
          <a:xfrm>
            <a:off x="7897804" y="3213649"/>
            <a:ext cx="1585913" cy="445834"/>
          </a:xfrm>
          <a:prstGeom prst="rect">
            <a:avLst/>
          </a:prstGeom>
        </p:spPr>
        <p:txBody>
          <a:bodyPr/>
          <a:lstStyle>
            <a:lvl1pPr marL="0" indent="0" algn="ctr">
              <a:buNone/>
              <a:defRPr b="1">
                <a:solidFill>
                  <a:schemeClr val="accent4"/>
                </a:solidFill>
              </a:defRPr>
            </a:lvl1pPr>
          </a:lstStyle>
          <a:p>
            <a:pPr lvl="0"/>
            <a:r>
              <a:rPr lang="en-US" dirty="0"/>
              <a:t>20xx</a:t>
            </a:r>
          </a:p>
        </p:txBody>
      </p:sp>
      <p:sp>
        <p:nvSpPr>
          <p:cNvPr id="73" name="Text Placeholder 68">
            <a:extLst>
              <a:ext uri="{FF2B5EF4-FFF2-40B4-BE49-F238E27FC236}">
                <a16:creationId xmlns="" xmlns:a16="http://schemas.microsoft.com/office/drawing/2014/main" id="{65C03126-CE58-4E57-A3FC-BB298EE10793}"/>
              </a:ext>
            </a:extLst>
          </p:cNvPr>
          <p:cNvSpPr>
            <a:spLocks noGrp="1"/>
          </p:cNvSpPr>
          <p:nvPr userDrawn="1">
            <p:ph type="body" sz="quarter" idx="14" hasCustomPrompt="1"/>
          </p:nvPr>
        </p:nvSpPr>
        <p:spPr>
          <a:xfrm>
            <a:off x="10183646" y="4025190"/>
            <a:ext cx="1556251" cy="445834"/>
          </a:xfrm>
          <a:prstGeom prst="rect">
            <a:avLst/>
          </a:prstGeom>
        </p:spPr>
        <p:txBody>
          <a:bodyPr/>
          <a:lstStyle>
            <a:lvl1pPr marL="0" indent="0" algn="ctr">
              <a:buNone/>
              <a:defRPr b="1">
                <a:solidFill>
                  <a:schemeClr val="accent5"/>
                </a:solidFill>
              </a:defRPr>
            </a:lvl1pPr>
          </a:lstStyle>
          <a:p>
            <a:pPr lvl="0"/>
            <a:r>
              <a:rPr lang="en-US" dirty="0"/>
              <a:t>20xx</a:t>
            </a:r>
          </a:p>
        </p:txBody>
      </p:sp>
      <p:sp>
        <p:nvSpPr>
          <p:cNvPr id="75" name="Text Placeholder 74">
            <a:extLst>
              <a:ext uri="{FF2B5EF4-FFF2-40B4-BE49-F238E27FC236}">
                <a16:creationId xmlns="" xmlns:a16="http://schemas.microsoft.com/office/drawing/2014/main" id="{A051197C-E077-4731-B77B-6E25FE6DB898}"/>
              </a:ext>
            </a:extLst>
          </p:cNvPr>
          <p:cNvSpPr>
            <a:spLocks noGrp="1"/>
          </p:cNvSpPr>
          <p:nvPr userDrawn="1">
            <p:ph type="body" sz="quarter" idx="15"/>
          </p:nvPr>
        </p:nvSpPr>
        <p:spPr>
          <a:xfrm>
            <a:off x="1120775" y="2316111"/>
            <a:ext cx="1728788" cy="1268463"/>
          </a:xfrm>
          <a:prstGeom prst="rect">
            <a:avLst/>
          </a:prstGeom>
        </p:spPr>
        <p:txBody>
          <a:bodyPr>
            <a:normAutofit/>
          </a:bodyPr>
          <a:lstStyle>
            <a:lvl1pPr marL="0" indent="0">
              <a:buNone/>
              <a:defRPr sz="1200"/>
            </a:lvl1pPr>
          </a:lstStyle>
          <a:p>
            <a:pPr lvl="0"/>
            <a:r>
              <a:rPr lang="en-US" smtClean="0"/>
              <a:t>Click to edit Master text styles</a:t>
            </a:r>
          </a:p>
        </p:txBody>
      </p:sp>
      <p:sp>
        <p:nvSpPr>
          <p:cNvPr id="76" name="Text Placeholder 74">
            <a:extLst>
              <a:ext uri="{FF2B5EF4-FFF2-40B4-BE49-F238E27FC236}">
                <a16:creationId xmlns="" xmlns:a16="http://schemas.microsoft.com/office/drawing/2014/main" id="{94E15A42-1C1B-41C1-98D7-5F862CABEA80}"/>
              </a:ext>
            </a:extLst>
          </p:cNvPr>
          <p:cNvSpPr>
            <a:spLocks noGrp="1"/>
          </p:cNvSpPr>
          <p:nvPr userDrawn="1">
            <p:ph type="body" sz="quarter" idx="16"/>
          </p:nvPr>
        </p:nvSpPr>
        <p:spPr>
          <a:xfrm>
            <a:off x="3371465" y="4231740"/>
            <a:ext cx="1728788" cy="1262396"/>
          </a:xfrm>
          <a:prstGeom prst="rect">
            <a:avLst/>
          </a:prstGeom>
        </p:spPr>
        <p:txBody>
          <a:bodyPr>
            <a:normAutofit/>
          </a:bodyPr>
          <a:lstStyle>
            <a:lvl1pPr marL="0" indent="0">
              <a:buNone/>
              <a:defRPr sz="1200"/>
            </a:lvl1pPr>
          </a:lstStyle>
          <a:p>
            <a:pPr lvl="0"/>
            <a:r>
              <a:rPr lang="en-US" smtClean="0"/>
              <a:t>Click to edit Master text styles</a:t>
            </a:r>
          </a:p>
        </p:txBody>
      </p:sp>
      <p:sp>
        <p:nvSpPr>
          <p:cNvPr id="77" name="Text Placeholder 74">
            <a:extLst>
              <a:ext uri="{FF2B5EF4-FFF2-40B4-BE49-F238E27FC236}">
                <a16:creationId xmlns="" xmlns:a16="http://schemas.microsoft.com/office/drawing/2014/main" id="{4E361932-4C94-4975-A440-9F74D0847907}"/>
              </a:ext>
            </a:extLst>
          </p:cNvPr>
          <p:cNvSpPr>
            <a:spLocks noGrp="1"/>
          </p:cNvSpPr>
          <p:nvPr userDrawn="1">
            <p:ph type="body" sz="quarter" idx="17"/>
          </p:nvPr>
        </p:nvSpPr>
        <p:spPr>
          <a:xfrm>
            <a:off x="5643383" y="2316164"/>
            <a:ext cx="1728788" cy="1267863"/>
          </a:xfrm>
          <a:prstGeom prst="rect">
            <a:avLst/>
          </a:prstGeom>
        </p:spPr>
        <p:txBody>
          <a:bodyPr>
            <a:normAutofit/>
          </a:bodyPr>
          <a:lstStyle>
            <a:lvl1pPr marL="0" indent="0">
              <a:buNone/>
              <a:defRPr sz="1200"/>
            </a:lvl1pPr>
          </a:lstStyle>
          <a:p>
            <a:pPr lvl="0"/>
            <a:r>
              <a:rPr lang="en-US" smtClean="0"/>
              <a:t>Click to edit Master text styles</a:t>
            </a:r>
          </a:p>
        </p:txBody>
      </p:sp>
      <p:sp>
        <p:nvSpPr>
          <p:cNvPr id="78" name="Text Placeholder 74">
            <a:extLst>
              <a:ext uri="{FF2B5EF4-FFF2-40B4-BE49-F238E27FC236}">
                <a16:creationId xmlns="" xmlns:a16="http://schemas.microsoft.com/office/drawing/2014/main" id="{D3C6EF22-CA89-422B-8C85-459BCA9532FA}"/>
              </a:ext>
            </a:extLst>
          </p:cNvPr>
          <p:cNvSpPr>
            <a:spLocks noGrp="1"/>
          </p:cNvSpPr>
          <p:nvPr userDrawn="1">
            <p:ph type="body" sz="quarter" idx="18"/>
          </p:nvPr>
        </p:nvSpPr>
        <p:spPr>
          <a:xfrm>
            <a:off x="7889407" y="4354281"/>
            <a:ext cx="1728788" cy="1284519"/>
          </a:xfrm>
          <a:prstGeom prst="rect">
            <a:avLst/>
          </a:prstGeom>
        </p:spPr>
        <p:txBody>
          <a:bodyPr>
            <a:normAutofit/>
          </a:bodyPr>
          <a:lstStyle>
            <a:lvl1pPr marL="0" indent="0">
              <a:buNone/>
              <a:defRPr sz="1200"/>
            </a:lvl1pPr>
          </a:lstStyle>
          <a:p>
            <a:pPr lvl="0"/>
            <a:r>
              <a:rPr lang="en-US" smtClean="0"/>
              <a:t>Click to edit Master text styles</a:t>
            </a:r>
          </a:p>
        </p:txBody>
      </p:sp>
      <p:sp>
        <p:nvSpPr>
          <p:cNvPr id="79" name="Text Placeholder 74">
            <a:extLst>
              <a:ext uri="{FF2B5EF4-FFF2-40B4-BE49-F238E27FC236}">
                <a16:creationId xmlns="" xmlns:a16="http://schemas.microsoft.com/office/drawing/2014/main" id="{13BE834B-38E1-42BC-8467-6B0BE1838179}"/>
              </a:ext>
            </a:extLst>
          </p:cNvPr>
          <p:cNvSpPr>
            <a:spLocks noGrp="1"/>
          </p:cNvSpPr>
          <p:nvPr userDrawn="1">
            <p:ph type="body" sz="quarter" idx="19"/>
          </p:nvPr>
        </p:nvSpPr>
        <p:spPr>
          <a:xfrm>
            <a:off x="10126864" y="2316164"/>
            <a:ext cx="1728788" cy="1267863"/>
          </a:xfrm>
          <a:prstGeom prst="rect">
            <a:avLst/>
          </a:prstGeom>
        </p:spPr>
        <p:txBody>
          <a:bodyPr>
            <a:normAutofit/>
          </a:bodyPr>
          <a:lstStyle>
            <a:lvl1pPr marL="0" indent="0">
              <a:buNone/>
              <a:defRPr sz="1200"/>
            </a:lvl1pPr>
          </a:lstStyle>
          <a:p>
            <a:pPr lvl="0"/>
            <a:r>
              <a:rPr lang="en-US" smtClean="0"/>
              <a:t>Click to edit Master text styles</a:t>
            </a:r>
          </a:p>
        </p:txBody>
      </p:sp>
      <p:sp>
        <p:nvSpPr>
          <p:cNvPr id="80" name="Title 79">
            <a:extLst>
              <a:ext uri="{FF2B5EF4-FFF2-40B4-BE49-F238E27FC236}">
                <a16:creationId xmlns="" xmlns:a16="http://schemas.microsoft.com/office/drawing/2014/main" id="{B01B37D2-6ED5-4AE0-9451-213B7C437A46}"/>
              </a:ext>
            </a:extLst>
          </p:cNvPr>
          <p:cNvSpPr>
            <a:spLocks noGrp="1"/>
          </p:cNvSpPr>
          <p:nvPr userDrawn="1">
            <p:ph type="title"/>
          </p:nvPr>
        </p:nvSpPr>
        <p:spPr>
          <a:xfrm>
            <a:off x="1344168" y="466344"/>
            <a:ext cx="9509760" cy="1234440"/>
          </a:xfrm>
          <a:prstGeom prst="rect">
            <a:avLst/>
          </a:prstGeom>
        </p:spPr>
        <p:txBody>
          <a:bodyPr/>
          <a:lstStyle>
            <a:lvl1pPr algn="l">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268660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18-10-28</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18-10-28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18-10-28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D7D43D-6574-4C7B-808D-C6C12215A4D4}" type="datetimeFigureOut">
              <a:rPr lang="en-US"/>
              <a:t>18-10-28</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E583DDF-CA54-461A-A486-592D2374C532}" type="datetimeFigureOut">
              <a:rPr lang="en-US"/>
              <a:t>18-10-28</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E583DDF-CA54-461A-A486-592D2374C532}" type="datetimeFigureOut">
              <a:rPr lang="en-US"/>
              <a:t>18-10-28</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18-10-28</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18-10-28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18-10-28</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85275" y="1357997"/>
            <a:ext cx="3048000" cy="646331"/>
          </a:xfrm>
          <a:prstGeom prst="rect">
            <a:avLst/>
          </a:prstGeom>
        </p:spPr>
        <p:txBody>
          <a:bodyPr>
            <a:spAutoFit/>
          </a:bodyPr>
          <a:lstStyle/>
          <a:p>
            <a:r>
              <a:rPr lang="en-US" dirty="0"/>
              <a:t>file:///.file/id=6571367.15899009</a:t>
            </a:r>
          </a:p>
        </p:txBody>
      </p:sp>
      <p:pic>
        <p:nvPicPr>
          <p:cNvPr id="5" name="Picture 4" descr="Cavell School Fro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0"/>
            <a:ext cx="14380305" cy="7010399"/>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so far – consultation and process </a:t>
            </a:r>
          </a:p>
        </p:txBody>
      </p:sp>
      <p:sp>
        <p:nvSpPr>
          <p:cNvPr id="3" name="Content Placeholder 2"/>
          <p:cNvSpPr>
            <a:spLocks noGrp="1"/>
          </p:cNvSpPr>
          <p:nvPr>
            <p:ph idx="1"/>
          </p:nvPr>
        </p:nvSpPr>
        <p:spPr/>
        <p:txBody>
          <a:bodyPr/>
          <a:lstStyle/>
          <a:p>
            <a:r>
              <a:rPr lang="en-US" dirty="0"/>
              <a:t>The community does not want the seismic project to be delayed</a:t>
            </a:r>
          </a:p>
          <a:p>
            <a:r>
              <a:rPr lang="en-US" dirty="0"/>
              <a:t>Parents have been engaged/consulted by VSB staff on other seismic projects much earlier in the timeline</a:t>
            </a:r>
          </a:p>
          <a:p>
            <a:r>
              <a:rPr lang="en-US" dirty="0"/>
              <a:t>We were not engaged until the information meeting on 16 October 2018</a:t>
            </a:r>
          </a:p>
          <a:p>
            <a:r>
              <a:rPr lang="en-US" dirty="0"/>
              <a:t>Historically, seismic projects appear to have been modified after parent/community consultation</a:t>
            </a:r>
          </a:p>
          <a:p>
            <a:r>
              <a:rPr lang="en-US" dirty="0"/>
              <a:t>Parent advocacy has been effective at stopping school closures and delaying the proposed school boundary changes</a:t>
            </a:r>
          </a:p>
        </p:txBody>
      </p:sp>
    </p:spTree>
    <p:extLst>
      <p:ext uri="{BB962C8B-B14F-4D97-AF65-F5344CB8AC3E}">
        <p14:creationId xmlns:p14="http://schemas.microsoft.com/office/powerpoint/2010/main" val="21934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so far – swing sites</a:t>
            </a:r>
          </a:p>
        </p:txBody>
      </p:sp>
      <p:sp>
        <p:nvSpPr>
          <p:cNvPr id="3" name="Content Placeholder 2"/>
          <p:cNvSpPr>
            <a:spLocks noGrp="1"/>
          </p:cNvSpPr>
          <p:nvPr>
            <p:ph idx="1"/>
          </p:nvPr>
        </p:nvSpPr>
        <p:spPr/>
        <p:txBody>
          <a:bodyPr>
            <a:normAutofit/>
          </a:bodyPr>
          <a:lstStyle/>
          <a:p>
            <a:r>
              <a:rPr lang="en-US" dirty="0"/>
              <a:t>VSB currently has three swing sites:</a:t>
            </a:r>
          </a:p>
          <a:p>
            <a:pPr marL="708660" lvl="1" indent="-342900">
              <a:buFont typeface="+mj-lt"/>
              <a:buAutoNum type="arabicPeriod"/>
            </a:pPr>
            <a:r>
              <a:rPr lang="en-US" dirty="0"/>
              <a:t>South Hill (Fraser @ East 45</a:t>
            </a:r>
            <a:r>
              <a:rPr lang="en-US" baseline="30000" dirty="0"/>
              <a:t>th</a:t>
            </a:r>
            <a:r>
              <a:rPr lang="en-US" dirty="0"/>
              <a:t> Ave.)</a:t>
            </a:r>
          </a:p>
          <a:p>
            <a:pPr marL="708660" lvl="1" indent="-342900">
              <a:buFont typeface="+mj-lt"/>
              <a:buAutoNum type="arabicPeriod"/>
            </a:pPr>
            <a:r>
              <a:rPr lang="en-US" dirty="0"/>
              <a:t>Queen Elizabeth Elementary (</a:t>
            </a:r>
            <a:r>
              <a:rPr lang="en-US" dirty="0" err="1"/>
              <a:t>Camosun</a:t>
            </a:r>
            <a:r>
              <a:rPr lang="en-US" dirty="0"/>
              <a:t> @ West 16</a:t>
            </a:r>
            <a:r>
              <a:rPr lang="en-US" baseline="30000" dirty="0"/>
              <a:t>th</a:t>
            </a:r>
            <a:r>
              <a:rPr lang="en-US" dirty="0"/>
              <a:t> Ave.)</a:t>
            </a:r>
          </a:p>
          <a:p>
            <a:pPr marL="708660" lvl="1" indent="-342900">
              <a:buFont typeface="+mj-lt"/>
              <a:buAutoNum type="arabicPeriod"/>
            </a:pPr>
            <a:r>
              <a:rPr lang="en-US" dirty="0" err="1"/>
              <a:t>MacCorkindale</a:t>
            </a:r>
            <a:r>
              <a:rPr lang="en-US" dirty="0"/>
              <a:t> Elementary and Champlain Heights Elementary (Boundary @ East 49</a:t>
            </a:r>
            <a:r>
              <a:rPr lang="en-US" baseline="30000" dirty="0"/>
              <a:t>th</a:t>
            </a:r>
            <a:r>
              <a:rPr lang="en-US" dirty="0"/>
              <a:t> Ave.)</a:t>
            </a:r>
          </a:p>
          <a:p>
            <a:r>
              <a:rPr lang="en-US" dirty="0"/>
              <a:t>VSB staff indicated there are no other possible swing sites</a:t>
            </a:r>
          </a:p>
        </p:txBody>
      </p:sp>
    </p:spTree>
    <p:extLst>
      <p:ext uri="{BB962C8B-B14F-4D97-AF65-F5344CB8AC3E}">
        <p14:creationId xmlns:p14="http://schemas.microsoft.com/office/powerpoint/2010/main" val="324860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so far – </a:t>
            </a:r>
            <a:r>
              <a:rPr lang="en-US" dirty="0" smtClean="0"/>
              <a:t>Kingsford-Smith</a:t>
            </a:r>
            <a:endParaRPr lang="en-US" dirty="0"/>
          </a:p>
        </p:txBody>
      </p:sp>
      <p:sp>
        <p:nvSpPr>
          <p:cNvPr id="3" name="Content Placeholder 2"/>
          <p:cNvSpPr>
            <a:spLocks noGrp="1"/>
          </p:cNvSpPr>
          <p:nvPr>
            <p:ph idx="1"/>
          </p:nvPr>
        </p:nvSpPr>
        <p:spPr/>
        <p:txBody>
          <a:bodyPr>
            <a:normAutofit/>
          </a:bodyPr>
          <a:lstStyle/>
          <a:p>
            <a:r>
              <a:rPr lang="en-US" dirty="0" smtClean="0"/>
              <a:t>Kingsford-Smith </a:t>
            </a:r>
            <a:r>
              <a:rPr lang="en-US" dirty="0"/>
              <a:t>Elementary has been the only user of the </a:t>
            </a:r>
            <a:r>
              <a:rPr lang="en-US" dirty="0" err="1"/>
              <a:t>MacCorkindale</a:t>
            </a:r>
            <a:r>
              <a:rPr lang="en-US" dirty="0"/>
              <a:t>/Champlain Heights swing sites</a:t>
            </a:r>
          </a:p>
          <a:p>
            <a:pPr lvl="1"/>
            <a:r>
              <a:rPr lang="en-US" dirty="0"/>
              <a:t>Parents, teachers, and the PAC have expressed serious concerns about the swing site, despite their close proximity</a:t>
            </a:r>
          </a:p>
          <a:p>
            <a:pPr lvl="1"/>
            <a:r>
              <a:rPr lang="en-US" dirty="0"/>
              <a:t>Loss of students, loss of teachers, negative impact on PAC fundraising, loss of extracurricular activities, students have been split from siblings and close friends, unsupervised bus trips, different rules for students from </a:t>
            </a:r>
            <a:r>
              <a:rPr lang="en-US" dirty="0" smtClean="0"/>
              <a:t>Kingsford-Smith </a:t>
            </a:r>
            <a:r>
              <a:rPr lang="en-US" dirty="0"/>
              <a:t>vs existing students</a:t>
            </a:r>
          </a:p>
          <a:p>
            <a:pPr lvl="1"/>
            <a:r>
              <a:rPr lang="en-US" dirty="0" smtClean="0"/>
              <a:t>Kingsford-Smith </a:t>
            </a:r>
            <a:r>
              <a:rPr lang="en-US" dirty="0"/>
              <a:t>has attempted to provide feedback to VSB unsuccessfully</a:t>
            </a:r>
          </a:p>
        </p:txBody>
      </p:sp>
    </p:spTree>
    <p:extLst>
      <p:ext uri="{BB962C8B-B14F-4D97-AF65-F5344CB8AC3E}">
        <p14:creationId xmlns:p14="http://schemas.microsoft.com/office/powerpoint/2010/main" val="125643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so far – information available</a:t>
            </a:r>
          </a:p>
        </p:txBody>
      </p:sp>
      <p:sp>
        <p:nvSpPr>
          <p:cNvPr id="3" name="Content Placeholder 2"/>
          <p:cNvSpPr>
            <a:spLocks noGrp="1"/>
          </p:cNvSpPr>
          <p:nvPr>
            <p:ph idx="1"/>
          </p:nvPr>
        </p:nvSpPr>
        <p:spPr>
          <a:xfrm>
            <a:off x="1341120" y="1901952"/>
            <a:ext cx="9509760" cy="4422648"/>
          </a:xfrm>
        </p:spPr>
        <p:txBody>
          <a:bodyPr>
            <a:normAutofit/>
          </a:bodyPr>
          <a:lstStyle/>
          <a:p>
            <a:r>
              <a:rPr lang="en-US" dirty="0"/>
              <a:t>Every school in Vancouver to be seismically upgraded/replaced by 2030</a:t>
            </a:r>
          </a:p>
          <a:p>
            <a:pPr lvl="1"/>
            <a:r>
              <a:rPr lang="en-US" dirty="0"/>
              <a:t>25 have been completed</a:t>
            </a:r>
          </a:p>
          <a:p>
            <a:pPr lvl="1"/>
            <a:r>
              <a:rPr lang="en-US" dirty="0"/>
              <a:t>5 are under construction</a:t>
            </a:r>
          </a:p>
          <a:p>
            <a:pPr lvl="1"/>
            <a:r>
              <a:rPr lang="en-US" dirty="0"/>
              <a:t>7 are proceeding to construction (including Cavell)</a:t>
            </a:r>
          </a:p>
          <a:p>
            <a:pPr lvl="1"/>
            <a:r>
              <a:rPr lang="en-US" dirty="0"/>
              <a:t>8 are in business case development</a:t>
            </a:r>
          </a:p>
          <a:p>
            <a:pPr lvl="1"/>
            <a:r>
              <a:rPr lang="en-US" dirty="0"/>
              <a:t>65 out of 110 VSB schools remain</a:t>
            </a:r>
          </a:p>
          <a:p>
            <a:r>
              <a:rPr lang="en-US" dirty="0"/>
              <a:t>Ministry of Education has established that the lowest cost option must be chosen for proceeding (replacement vs upgrading)</a:t>
            </a:r>
          </a:p>
        </p:txBody>
      </p:sp>
    </p:spTree>
    <p:extLst>
      <p:ext uri="{BB962C8B-B14F-4D97-AF65-F5344CB8AC3E}">
        <p14:creationId xmlns:p14="http://schemas.microsoft.com/office/powerpoint/2010/main" val="15111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 xmlns:a16="http://schemas.microsoft.com/office/drawing/2014/main" id="{DA9FEA07-D93F-4762-9638-61C3FF0F56AA}"/>
              </a:ext>
            </a:extLst>
          </p:cNvPr>
          <p:cNvSpPr>
            <a:spLocks noGrp="1"/>
          </p:cNvSpPr>
          <p:nvPr>
            <p:ph type="body" sz="quarter" idx="19"/>
          </p:nvPr>
        </p:nvSpPr>
        <p:spPr>
          <a:xfrm>
            <a:off x="10126864" y="2209802"/>
            <a:ext cx="1728788" cy="1374226"/>
          </a:xfrm>
        </p:spPr>
        <p:txBody>
          <a:bodyPr/>
          <a:lstStyle/>
          <a:p>
            <a:r>
              <a:rPr lang="en-US" dirty="0" smtClean="0"/>
              <a:t>MOU signed to create Project Office</a:t>
            </a:r>
          </a:p>
          <a:p>
            <a:r>
              <a:rPr lang="en-US" dirty="0" smtClean="0"/>
              <a:t>Deloitte Report</a:t>
            </a:r>
            <a:endParaRPr lang="en-US" dirty="0"/>
          </a:p>
        </p:txBody>
      </p:sp>
      <p:sp>
        <p:nvSpPr>
          <p:cNvPr id="9" name="Text Placeholder 8">
            <a:extLst>
              <a:ext uri="{FF2B5EF4-FFF2-40B4-BE49-F238E27FC236}">
                <a16:creationId xmlns="" xmlns:a16="http://schemas.microsoft.com/office/drawing/2014/main" id="{DCEE00AC-18F9-4EA9-8216-AC2AF3F2674E}"/>
              </a:ext>
            </a:extLst>
          </p:cNvPr>
          <p:cNvSpPr>
            <a:spLocks noGrp="1"/>
          </p:cNvSpPr>
          <p:nvPr>
            <p:ph type="body" sz="quarter" idx="14"/>
          </p:nvPr>
        </p:nvSpPr>
        <p:spPr/>
        <p:txBody>
          <a:bodyPr>
            <a:normAutofit/>
          </a:bodyPr>
          <a:lstStyle/>
          <a:p>
            <a:r>
              <a:rPr lang="en-US" dirty="0" smtClean="0"/>
              <a:t>2014</a:t>
            </a:r>
            <a:endParaRPr lang="en-US" dirty="0"/>
          </a:p>
        </p:txBody>
      </p:sp>
      <p:sp>
        <p:nvSpPr>
          <p:cNvPr id="13" name="Text Placeholder 12">
            <a:extLst>
              <a:ext uri="{FF2B5EF4-FFF2-40B4-BE49-F238E27FC236}">
                <a16:creationId xmlns="" xmlns:a16="http://schemas.microsoft.com/office/drawing/2014/main" id="{1275D0C0-AF99-4CDD-AC65-E3E7025CD28E}"/>
              </a:ext>
            </a:extLst>
          </p:cNvPr>
          <p:cNvSpPr>
            <a:spLocks noGrp="1"/>
          </p:cNvSpPr>
          <p:nvPr>
            <p:ph type="body" sz="quarter" idx="18"/>
          </p:nvPr>
        </p:nvSpPr>
        <p:spPr/>
        <p:txBody>
          <a:bodyPr/>
          <a:lstStyle/>
          <a:p>
            <a:r>
              <a:rPr lang="en-US" dirty="0" smtClean="0"/>
              <a:t>Deloitte Report</a:t>
            </a:r>
            <a:endParaRPr lang="en-US" dirty="0"/>
          </a:p>
        </p:txBody>
      </p:sp>
      <p:sp>
        <p:nvSpPr>
          <p:cNvPr id="8" name="Text Placeholder 7">
            <a:extLst>
              <a:ext uri="{FF2B5EF4-FFF2-40B4-BE49-F238E27FC236}">
                <a16:creationId xmlns="" xmlns:a16="http://schemas.microsoft.com/office/drawing/2014/main" id="{5E77AC98-6D4A-47AF-84B8-BFA85936A0D4}"/>
              </a:ext>
            </a:extLst>
          </p:cNvPr>
          <p:cNvSpPr>
            <a:spLocks noGrp="1"/>
          </p:cNvSpPr>
          <p:nvPr>
            <p:ph type="body" sz="quarter" idx="13"/>
          </p:nvPr>
        </p:nvSpPr>
        <p:spPr/>
        <p:txBody>
          <a:bodyPr>
            <a:normAutofit/>
          </a:bodyPr>
          <a:lstStyle/>
          <a:p>
            <a:r>
              <a:rPr lang="en-US" dirty="0" smtClean="0"/>
              <a:t>2013</a:t>
            </a:r>
            <a:endParaRPr lang="en-US" dirty="0"/>
          </a:p>
        </p:txBody>
      </p:sp>
      <p:sp>
        <p:nvSpPr>
          <p:cNvPr id="12" name="Text Placeholder 11">
            <a:extLst>
              <a:ext uri="{FF2B5EF4-FFF2-40B4-BE49-F238E27FC236}">
                <a16:creationId xmlns="" xmlns:a16="http://schemas.microsoft.com/office/drawing/2014/main" id="{6D6A7819-8796-4167-9D6E-7B7364C40531}"/>
              </a:ext>
            </a:extLst>
          </p:cNvPr>
          <p:cNvSpPr>
            <a:spLocks noGrp="1"/>
          </p:cNvSpPr>
          <p:nvPr>
            <p:ph type="body" sz="quarter" idx="17"/>
          </p:nvPr>
        </p:nvSpPr>
        <p:spPr>
          <a:xfrm>
            <a:off x="5643383" y="2209802"/>
            <a:ext cx="1728788" cy="1374226"/>
          </a:xfrm>
        </p:spPr>
        <p:txBody>
          <a:bodyPr/>
          <a:lstStyle/>
          <a:p>
            <a:r>
              <a:rPr lang="en-US" dirty="0" smtClean="0"/>
              <a:t>PWC Report</a:t>
            </a:r>
          </a:p>
          <a:p>
            <a:r>
              <a:rPr lang="en-US" dirty="0" smtClean="0"/>
              <a:t>Deloitte Report</a:t>
            </a:r>
            <a:endParaRPr lang="en-US" dirty="0"/>
          </a:p>
        </p:txBody>
      </p:sp>
      <p:sp>
        <p:nvSpPr>
          <p:cNvPr id="7" name="Text Placeholder 6">
            <a:extLst>
              <a:ext uri="{FF2B5EF4-FFF2-40B4-BE49-F238E27FC236}">
                <a16:creationId xmlns="" xmlns:a16="http://schemas.microsoft.com/office/drawing/2014/main" id="{DB7B4B66-460F-4DC7-9E57-0F97E65C28BC}"/>
              </a:ext>
            </a:extLst>
          </p:cNvPr>
          <p:cNvSpPr>
            <a:spLocks noGrp="1"/>
          </p:cNvSpPr>
          <p:nvPr>
            <p:ph type="body" sz="quarter" idx="12"/>
          </p:nvPr>
        </p:nvSpPr>
        <p:spPr/>
        <p:txBody>
          <a:bodyPr>
            <a:normAutofit/>
          </a:bodyPr>
          <a:lstStyle/>
          <a:p>
            <a:r>
              <a:rPr lang="en-US" dirty="0" smtClean="0"/>
              <a:t>2012</a:t>
            </a:r>
            <a:endParaRPr lang="en-US" dirty="0"/>
          </a:p>
        </p:txBody>
      </p:sp>
      <p:sp>
        <p:nvSpPr>
          <p:cNvPr id="11" name="Text Placeholder 10">
            <a:extLst>
              <a:ext uri="{FF2B5EF4-FFF2-40B4-BE49-F238E27FC236}">
                <a16:creationId xmlns="" xmlns:a16="http://schemas.microsoft.com/office/drawing/2014/main" id="{F9031EBD-8D94-4B79-970F-61DC348ACD05}"/>
              </a:ext>
            </a:extLst>
          </p:cNvPr>
          <p:cNvSpPr>
            <a:spLocks noGrp="1"/>
          </p:cNvSpPr>
          <p:nvPr>
            <p:ph type="body" sz="quarter" idx="16"/>
          </p:nvPr>
        </p:nvSpPr>
        <p:spPr/>
        <p:txBody>
          <a:bodyPr/>
          <a:lstStyle/>
          <a:p>
            <a:r>
              <a:rPr lang="en-US" dirty="0" smtClean="0"/>
              <a:t>Coriolis Report released</a:t>
            </a:r>
            <a:endParaRPr lang="en-US" dirty="0"/>
          </a:p>
        </p:txBody>
      </p:sp>
      <p:sp>
        <p:nvSpPr>
          <p:cNvPr id="6" name="Text Placeholder 5">
            <a:extLst>
              <a:ext uri="{FF2B5EF4-FFF2-40B4-BE49-F238E27FC236}">
                <a16:creationId xmlns="" xmlns:a16="http://schemas.microsoft.com/office/drawing/2014/main" id="{F02D76DD-71B3-445D-9A0A-821689D84196}"/>
              </a:ext>
            </a:extLst>
          </p:cNvPr>
          <p:cNvSpPr>
            <a:spLocks noGrp="1"/>
          </p:cNvSpPr>
          <p:nvPr>
            <p:ph type="body" sz="quarter" idx="11"/>
          </p:nvPr>
        </p:nvSpPr>
        <p:spPr/>
        <p:txBody>
          <a:bodyPr>
            <a:normAutofit/>
          </a:bodyPr>
          <a:lstStyle/>
          <a:p>
            <a:r>
              <a:rPr lang="en-US" dirty="0" smtClean="0"/>
              <a:t>2011</a:t>
            </a:r>
            <a:endParaRPr lang="en-US" dirty="0"/>
          </a:p>
        </p:txBody>
      </p:sp>
      <p:sp>
        <p:nvSpPr>
          <p:cNvPr id="10" name="Text Placeholder 9">
            <a:extLst>
              <a:ext uri="{FF2B5EF4-FFF2-40B4-BE49-F238E27FC236}">
                <a16:creationId xmlns="" xmlns:a16="http://schemas.microsoft.com/office/drawing/2014/main" id="{5BDA77B9-A8AA-4E63-9391-C6F01B6A2E9C}"/>
              </a:ext>
            </a:extLst>
          </p:cNvPr>
          <p:cNvSpPr>
            <a:spLocks noGrp="1"/>
          </p:cNvSpPr>
          <p:nvPr>
            <p:ph type="body" sz="quarter" idx="15"/>
          </p:nvPr>
        </p:nvSpPr>
        <p:spPr>
          <a:xfrm>
            <a:off x="1120775" y="2209801"/>
            <a:ext cx="1728788" cy="1374774"/>
          </a:xfrm>
        </p:spPr>
        <p:txBody>
          <a:bodyPr>
            <a:normAutofit/>
          </a:bodyPr>
          <a:lstStyle/>
          <a:p>
            <a:r>
              <a:rPr lang="en-US" dirty="0" smtClean="0"/>
              <a:t>2020 deadline announced for BC seismic upgrading</a:t>
            </a:r>
          </a:p>
          <a:p>
            <a:r>
              <a:rPr lang="en-US" dirty="0" smtClean="0"/>
              <a:t>Office of the Comptroller General Report</a:t>
            </a:r>
            <a:endParaRPr lang="en-US" dirty="0"/>
          </a:p>
        </p:txBody>
      </p:sp>
      <p:sp>
        <p:nvSpPr>
          <p:cNvPr id="5" name="Text Placeholder 4">
            <a:extLst>
              <a:ext uri="{FF2B5EF4-FFF2-40B4-BE49-F238E27FC236}">
                <a16:creationId xmlns="" xmlns:a16="http://schemas.microsoft.com/office/drawing/2014/main" id="{41DBC38F-075F-40D6-81E4-1C197703024F}"/>
              </a:ext>
            </a:extLst>
          </p:cNvPr>
          <p:cNvSpPr>
            <a:spLocks noGrp="1"/>
          </p:cNvSpPr>
          <p:nvPr>
            <p:ph type="body" sz="quarter" idx="10"/>
          </p:nvPr>
        </p:nvSpPr>
        <p:spPr/>
        <p:txBody>
          <a:bodyPr>
            <a:normAutofit/>
          </a:bodyPr>
          <a:lstStyle/>
          <a:p>
            <a:r>
              <a:rPr lang="en-US" dirty="0" smtClean="0"/>
              <a:t>2010</a:t>
            </a:r>
            <a:endParaRPr lang="en-US" dirty="0"/>
          </a:p>
        </p:txBody>
      </p:sp>
      <p:sp>
        <p:nvSpPr>
          <p:cNvPr id="21" name="Title 1"/>
          <p:cNvSpPr>
            <a:spLocks noGrp="1"/>
          </p:cNvSpPr>
          <p:nvPr>
            <p:ph type="title"/>
          </p:nvPr>
        </p:nvSpPr>
        <p:spPr>
          <a:xfrm>
            <a:off x="1341120" y="467360"/>
            <a:ext cx="9509760" cy="1233424"/>
          </a:xfrm>
        </p:spPr>
        <p:txBody>
          <a:bodyPr>
            <a:normAutofit/>
          </a:bodyPr>
          <a:lstStyle/>
          <a:p>
            <a:pPr algn="l"/>
            <a:r>
              <a:rPr lang="en-US" sz="3400" dirty="0"/>
              <a:t>What we know so far – timeline</a:t>
            </a:r>
          </a:p>
        </p:txBody>
      </p:sp>
    </p:spTree>
    <p:extLst>
      <p:ext uri="{BB962C8B-B14F-4D97-AF65-F5344CB8AC3E}">
        <p14:creationId xmlns:p14="http://schemas.microsoft.com/office/powerpoint/2010/main" val="1370059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 xmlns:a16="http://schemas.microsoft.com/office/drawing/2014/main" id="{DA9FEA07-D93F-4762-9638-61C3FF0F56AA}"/>
              </a:ext>
            </a:extLst>
          </p:cNvPr>
          <p:cNvSpPr>
            <a:spLocks noGrp="1"/>
          </p:cNvSpPr>
          <p:nvPr>
            <p:ph type="body" sz="quarter" idx="19"/>
          </p:nvPr>
        </p:nvSpPr>
        <p:spPr/>
        <p:txBody>
          <a:bodyPr/>
          <a:lstStyle/>
          <a:p>
            <a:endParaRPr lang="en-US" dirty="0"/>
          </a:p>
        </p:txBody>
      </p:sp>
      <p:sp>
        <p:nvSpPr>
          <p:cNvPr id="9" name="Text Placeholder 8">
            <a:extLst>
              <a:ext uri="{FF2B5EF4-FFF2-40B4-BE49-F238E27FC236}">
                <a16:creationId xmlns="" xmlns:a16="http://schemas.microsoft.com/office/drawing/2014/main" id="{DCEE00AC-18F9-4EA9-8216-AC2AF3F2674E}"/>
              </a:ext>
            </a:extLst>
          </p:cNvPr>
          <p:cNvSpPr>
            <a:spLocks noGrp="1"/>
          </p:cNvSpPr>
          <p:nvPr>
            <p:ph type="body" sz="quarter" idx="14"/>
          </p:nvPr>
        </p:nvSpPr>
        <p:spPr/>
        <p:txBody>
          <a:bodyPr>
            <a:normAutofit/>
          </a:bodyPr>
          <a:lstStyle/>
          <a:p>
            <a:r>
              <a:rPr lang="en-US" dirty="0" smtClean="0"/>
              <a:t>2019</a:t>
            </a:r>
            <a:endParaRPr lang="en-US" dirty="0"/>
          </a:p>
        </p:txBody>
      </p:sp>
      <p:sp>
        <p:nvSpPr>
          <p:cNvPr id="13" name="Text Placeholder 12">
            <a:extLst>
              <a:ext uri="{FF2B5EF4-FFF2-40B4-BE49-F238E27FC236}">
                <a16:creationId xmlns="" xmlns:a16="http://schemas.microsoft.com/office/drawing/2014/main" id="{1275D0C0-AF99-4CDD-AC65-E3E7025CD28E}"/>
              </a:ext>
            </a:extLst>
          </p:cNvPr>
          <p:cNvSpPr>
            <a:spLocks noGrp="1"/>
          </p:cNvSpPr>
          <p:nvPr>
            <p:ph type="body" sz="quarter" idx="18"/>
          </p:nvPr>
        </p:nvSpPr>
        <p:spPr/>
        <p:txBody>
          <a:bodyPr/>
          <a:lstStyle/>
          <a:p>
            <a:r>
              <a:rPr lang="en-US" dirty="0" smtClean="0"/>
              <a:t>Seismic upgrades announced for Cavell and Wolfe</a:t>
            </a:r>
            <a:endParaRPr lang="en-US" dirty="0"/>
          </a:p>
        </p:txBody>
      </p:sp>
      <p:sp>
        <p:nvSpPr>
          <p:cNvPr id="8" name="Text Placeholder 7">
            <a:extLst>
              <a:ext uri="{FF2B5EF4-FFF2-40B4-BE49-F238E27FC236}">
                <a16:creationId xmlns="" xmlns:a16="http://schemas.microsoft.com/office/drawing/2014/main" id="{5E77AC98-6D4A-47AF-84B8-BFA85936A0D4}"/>
              </a:ext>
            </a:extLst>
          </p:cNvPr>
          <p:cNvSpPr>
            <a:spLocks noGrp="1"/>
          </p:cNvSpPr>
          <p:nvPr>
            <p:ph type="body" sz="quarter" idx="13"/>
          </p:nvPr>
        </p:nvSpPr>
        <p:spPr/>
        <p:txBody>
          <a:bodyPr>
            <a:normAutofit/>
          </a:bodyPr>
          <a:lstStyle/>
          <a:p>
            <a:r>
              <a:rPr lang="en-US" dirty="0" smtClean="0"/>
              <a:t>2018</a:t>
            </a:r>
            <a:endParaRPr lang="en-US" dirty="0"/>
          </a:p>
        </p:txBody>
      </p:sp>
      <p:sp>
        <p:nvSpPr>
          <p:cNvPr id="12" name="Text Placeholder 11">
            <a:extLst>
              <a:ext uri="{FF2B5EF4-FFF2-40B4-BE49-F238E27FC236}">
                <a16:creationId xmlns="" xmlns:a16="http://schemas.microsoft.com/office/drawing/2014/main" id="{6D6A7819-8796-4167-9D6E-7B7364C40531}"/>
              </a:ext>
            </a:extLst>
          </p:cNvPr>
          <p:cNvSpPr>
            <a:spLocks noGrp="1"/>
          </p:cNvSpPr>
          <p:nvPr>
            <p:ph type="body" sz="quarter" idx="17"/>
          </p:nvPr>
        </p:nvSpPr>
        <p:spPr/>
        <p:txBody>
          <a:bodyPr/>
          <a:lstStyle/>
          <a:p>
            <a:endParaRPr lang="en-US" dirty="0"/>
          </a:p>
        </p:txBody>
      </p:sp>
      <p:sp>
        <p:nvSpPr>
          <p:cNvPr id="7" name="Text Placeholder 6">
            <a:extLst>
              <a:ext uri="{FF2B5EF4-FFF2-40B4-BE49-F238E27FC236}">
                <a16:creationId xmlns="" xmlns:a16="http://schemas.microsoft.com/office/drawing/2014/main" id="{DB7B4B66-460F-4DC7-9E57-0F97E65C28BC}"/>
              </a:ext>
            </a:extLst>
          </p:cNvPr>
          <p:cNvSpPr>
            <a:spLocks noGrp="1"/>
          </p:cNvSpPr>
          <p:nvPr>
            <p:ph type="body" sz="quarter" idx="12"/>
          </p:nvPr>
        </p:nvSpPr>
        <p:spPr/>
        <p:txBody>
          <a:bodyPr>
            <a:normAutofit/>
          </a:bodyPr>
          <a:lstStyle/>
          <a:p>
            <a:r>
              <a:rPr lang="en-US" dirty="0" smtClean="0"/>
              <a:t>2017</a:t>
            </a:r>
            <a:endParaRPr lang="en-US" dirty="0"/>
          </a:p>
        </p:txBody>
      </p:sp>
      <p:sp>
        <p:nvSpPr>
          <p:cNvPr id="11" name="Text Placeholder 10">
            <a:extLst>
              <a:ext uri="{FF2B5EF4-FFF2-40B4-BE49-F238E27FC236}">
                <a16:creationId xmlns="" xmlns:a16="http://schemas.microsoft.com/office/drawing/2014/main" id="{F9031EBD-8D94-4B79-970F-61DC348ACD05}"/>
              </a:ext>
            </a:extLst>
          </p:cNvPr>
          <p:cNvSpPr>
            <a:spLocks noGrp="1"/>
          </p:cNvSpPr>
          <p:nvPr>
            <p:ph type="body" sz="quarter" idx="16"/>
          </p:nvPr>
        </p:nvSpPr>
        <p:spPr/>
        <p:txBody>
          <a:bodyPr/>
          <a:lstStyle/>
          <a:p>
            <a:r>
              <a:rPr lang="en-US" dirty="0" smtClean="0"/>
              <a:t>Ministry releases forensic audit of VSB</a:t>
            </a:r>
          </a:p>
          <a:p>
            <a:r>
              <a:rPr lang="en-US" dirty="0" smtClean="0"/>
              <a:t>VSB releases Long Range Facilities Plan</a:t>
            </a:r>
            <a:endParaRPr lang="en-US" dirty="0"/>
          </a:p>
        </p:txBody>
      </p:sp>
      <p:sp>
        <p:nvSpPr>
          <p:cNvPr id="6" name="Text Placeholder 5">
            <a:extLst>
              <a:ext uri="{FF2B5EF4-FFF2-40B4-BE49-F238E27FC236}">
                <a16:creationId xmlns="" xmlns:a16="http://schemas.microsoft.com/office/drawing/2014/main" id="{F02D76DD-71B3-445D-9A0A-821689D84196}"/>
              </a:ext>
            </a:extLst>
          </p:cNvPr>
          <p:cNvSpPr>
            <a:spLocks noGrp="1"/>
          </p:cNvSpPr>
          <p:nvPr>
            <p:ph type="body" sz="quarter" idx="11"/>
          </p:nvPr>
        </p:nvSpPr>
        <p:spPr/>
        <p:txBody>
          <a:bodyPr>
            <a:normAutofit/>
          </a:bodyPr>
          <a:lstStyle/>
          <a:p>
            <a:r>
              <a:rPr lang="en-US" dirty="0" smtClean="0"/>
              <a:t>2016</a:t>
            </a:r>
            <a:endParaRPr lang="en-US" dirty="0"/>
          </a:p>
        </p:txBody>
      </p:sp>
      <p:sp>
        <p:nvSpPr>
          <p:cNvPr id="10" name="Text Placeholder 9">
            <a:extLst>
              <a:ext uri="{FF2B5EF4-FFF2-40B4-BE49-F238E27FC236}">
                <a16:creationId xmlns="" xmlns:a16="http://schemas.microsoft.com/office/drawing/2014/main" id="{5BDA77B9-A8AA-4E63-9391-C6F01B6A2E9C}"/>
              </a:ext>
            </a:extLst>
          </p:cNvPr>
          <p:cNvSpPr>
            <a:spLocks noGrp="1"/>
          </p:cNvSpPr>
          <p:nvPr>
            <p:ph type="body" sz="quarter" idx="15"/>
          </p:nvPr>
        </p:nvSpPr>
        <p:spPr>
          <a:xfrm>
            <a:off x="1120775" y="2209801"/>
            <a:ext cx="1728788" cy="1374774"/>
          </a:xfrm>
        </p:spPr>
        <p:txBody>
          <a:bodyPr>
            <a:normAutofit fontScale="92500" lnSpcReduction="10000"/>
          </a:bodyPr>
          <a:lstStyle/>
          <a:p>
            <a:r>
              <a:rPr lang="en-US" dirty="0" smtClean="0"/>
              <a:t>2020 deadline pushed back to 2030 (2025 for all schools outside Vancouver)</a:t>
            </a:r>
          </a:p>
          <a:p>
            <a:r>
              <a:rPr lang="en-US" dirty="0" smtClean="0"/>
              <a:t>PwC Report</a:t>
            </a:r>
          </a:p>
          <a:p>
            <a:r>
              <a:rPr lang="en-US" dirty="0" smtClean="0"/>
              <a:t>EY report</a:t>
            </a:r>
            <a:endParaRPr lang="en-US" dirty="0"/>
          </a:p>
        </p:txBody>
      </p:sp>
      <p:sp>
        <p:nvSpPr>
          <p:cNvPr id="5" name="Text Placeholder 4">
            <a:extLst>
              <a:ext uri="{FF2B5EF4-FFF2-40B4-BE49-F238E27FC236}">
                <a16:creationId xmlns="" xmlns:a16="http://schemas.microsoft.com/office/drawing/2014/main" id="{41DBC38F-075F-40D6-81E4-1C197703024F}"/>
              </a:ext>
            </a:extLst>
          </p:cNvPr>
          <p:cNvSpPr>
            <a:spLocks noGrp="1"/>
          </p:cNvSpPr>
          <p:nvPr>
            <p:ph type="body" sz="quarter" idx="10"/>
          </p:nvPr>
        </p:nvSpPr>
        <p:spPr/>
        <p:txBody>
          <a:bodyPr>
            <a:normAutofit/>
          </a:bodyPr>
          <a:lstStyle/>
          <a:p>
            <a:r>
              <a:rPr lang="en-US" dirty="0" smtClean="0"/>
              <a:t>2015</a:t>
            </a:r>
            <a:endParaRPr lang="en-US" dirty="0"/>
          </a:p>
        </p:txBody>
      </p:sp>
      <p:sp>
        <p:nvSpPr>
          <p:cNvPr id="21" name="Title 1"/>
          <p:cNvSpPr>
            <a:spLocks noGrp="1"/>
          </p:cNvSpPr>
          <p:nvPr>
            <p:ph type="title"/>
          </p:nvPr>
        </p:nvSpPr>
        <p:spPr>
          <a:xfrm>
            <a:off x="1341120" y="467360"/>
            <a:ext cx="9509760" cy="1233424"/>
          </a:xfrm>
        </p:spPr>
        <p:txBody>
          <a:bodyPr>
            <a:normAutofit/>
          </a:bodyPr>
          <a:lstStyle/>
          <a:p>
            <a:pPr algn="l"/>
            <a:r>
              <a:rPr lang="en-US" sz="3400" dirty="0"/>
              <a:t>What we know so far – timeline</a:t>
            </a:r>
          </a:p>
        </p:txBody>
      </p:sp>
    </p:spTree>
    <p:extLst>
      <p:ext uri="{BB962C8B-B14F-4D97-AF65-F5344CB8AC3E}">
        <p14:creationId xmlns:p14="http://schemas.microsoft.com/office/powerpoint/2010/main" val="32958741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so far – </a:t>
            </a:r>
            <a:r>
              <a:rPr lang="en-US" dirty="0" smtClean="0"/>
              <a:t>Coriolis report</a:t>
            </a:r>
            <a:endParaRPr lang="en-US" dirty="0"/>
          </a:p>
        </p:txBody>
      </p:sp>
      <p:sp>
        <p:nvSpPr>
          <p:cNvPr id="3" name="Content Placeholder 2"/>
          <p:cNvSpPr>
            <a:spLocks noGrp="1"/>
          </p:cNvSpPr>
          <p:nvPr>
            <p:ph idx="1"/>
          </p:nvPr>
        </p:nvSpPr>
        <p:spPr>
          <a:xfrm>
            <a:off x="1341120" y="1901952"/>
            <a:ext cx="9509760" cy="4651248"/>
          </a:xfrm>
        </p:spPr>
        <p:txBody>
          <a:bodyPr>
            <a:normAutofit/>
          </a:bodyPr>
          <a:lstStyle/>
          <a:p>
            <a:r>
              <a:rPr lang="en-US" dirty="0" smtClean="0"/>
              <a:t>Coriolis Consulting provided a report to VSB outlining the seismic risk, building condition and capital cost estimates for 48 schools</a:t>
            </a:r>
          </a:p>
          <a:p>
            <a:pPr lvl="1"/>
            <a:r>
              <a:rPr lang="en-US" dirty="0" smtClean="0"/>
              <a:t>Cavell </a:t>
            </a:r>
            <a:r>
              <a:rPr lang="en-US" dirty="0"/>
              <a:t>had a “poor” Facility Condition Index score</a:t>
            </a:r>
          </a:p>
          <a:p>
            <a:pPr lvl="1"/>
            <a:r>
              <a:rPr lang="en-US" dirty="0"/>
              <a:t>Cost to seismically upgrade Cavell: $9.2M</a:t>
            </a:r>
          </a:p>
          <a:p>
            <a:pPr lvl="1"/>
            <a:r>
              <a:rPr lang="en-US" dirty="0"/>
              <a:t>Cost to seismically upgrade Cavell + full renovation/upgrade to address immediate deficiencies (5 years): $14.6M </a:t>
            </a:r>
          </a:p>
          <a:p>
            <a:pPr lvl="1"/>
            <a:r>
              <a:rPr lang="en-US" dirty="0"/>
              <a:t>Cost to replace Cavell: $10.0M</a:t>
            </a:r>
          </a:p>
          <a:p>
            <a:pPr lvl="1"/>
            <a:r>
              <a:rPr lang="en-US" dirty="0"/>
              <a:t>Approximately $5.4M of deferred maintenance costs estimated in 2011</a:t>
            </a:r>
          </a:p>
        </p:txBody>
      </p:sp>
    </p:spTree>
    <p:extLst>
      <p:ext uri="{BB962C8B-B14F-4D97-AF65-F5344CB8AC3E}">
        <p14:creationId xmlns:p14="http://schemas.microsoft.com/office/powerpoint/2010/main" val="22464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so far – Long Range Facilities Management </a:t>
            </a:r>
            <a:r>
              <a:rPr lang="en-US" dirty="0" smtClean="0"/>
              <a:t>Plan (2016)</a:t>
            </a:r>
            <a:endParaRPr lang="en-US" dirty="0"/>
          </a:p>
        </p:txBody>
      </p:sp>
      <p:sp>
        <p:nvSpPr>
          <p:cNvPr id="3" name="Content Placeholder 2"/>
          <p:cNvSpPr>
            <a:spLocks noGrp="1"/>
          </p:cNvSpPr>
          <p:nvPr>
            <p:ph idx="1"/>
          </p:nvPr>
        </p:nvSpPr>
        <p:spPr>
          <a:xfrm>
            <a:off x="1341120" y="1901952"/>
            <a:ext cx="9509760" cy="4651248"/>
          </a:xfrm>
        </p:spPr>
        <p:txBody>
          <a:bodyPr>
            <a:normAutofit lnSpcReduction="10000"/>
          </a:bodyPr>
          <a:lstStyle/>
          <a:p>
            <a:r>
              <a:rPr lang="en-US" dirty="0"/>
              <a:t>VSB indicates 10 swing sites may be required to complete seismic mitigation program</a:t>
            </a:r>
          </a:p>
          <a:p>
            <a:r>
              <a:rPr lang="en-US" dirty="0"/>
              <a:t>Strategies for temporary accommodations include</a:t>
            </a:r>
          </a:p>
          <a:p>
            <a:pPr lvl="1"/>
            <a:r>
              <a:rPr lang="en-US" dirty="0"/>
              <a:t>Clusters of host schools</a:t>
            </a:r>
          </a:p>
          <a:p>
            <a:pPr lvl="1"/>
            <a:r>
              <a:rPr lang="en-US" dirty="0"/>
              <a:t>Vacant/replaced schools</a:t>
            </a:r>
          </a:p>
          <a:p>
            <a:pPr lvl="1"/>
            <a:r>
              <a:rPr lang="en-US" dirty="0"/>
              <a:t>Repurposed closed schools</a:t>
            </a:r>
          </a:p>
          <a:p>
            <a:pPr lvl="1"/>
            <a:r>
              <a:rPr lang="en-US" dirty="0"/>
              <a:t>Portables on site (VSB would be responsible for cost)</a:t>
            </a:r>
          </a:p>
          <a:p>
            <a:pPr lvl="1"/>
            <a:r>
              <a:rPr lang="en-US" dirty="0"/>
              <a:t>Lease of space (VSB would be responsible for cost)</a:t>
            </a:r>
          </a:p>
          <a:p>
            <a:r>
              <a:rPr lang="en-US" dirty="0"/>
              <a:t>The following factors should be considered in choosing temporary accommodations:</a:t>
            </a:r>
          </a:p>
          <a:p>
            <a:pPr lvl="1"/>
            <a:r>
              <a:rPr lang="en-US" dirty="0"/>
              <a:t>Travel time between school and temporary accommodation</a:t>
            </a:r>
          </a:p>
          <a:p>
            <a:pPr lvl="1"/>
            <a:r>
              <a:rPr lang="en-US" dirty="0"/>
              <a:t>Ability to accommodate at a single site</a:t>
            </a:r>
          </a:p>
          <a:p>
            <a:pPr lvl="1"/>
            <a:r>
              <a:rPr lang="en-US" dirty="0"/>
              <a:t>Site can be used sequentially for another seismic project</a:t>
            </a:r>
          </a:p>
          <a:p>
            <a:pPr lvl="1"/>
            <a:r>
              <a:rPr lang="en-US" dirty="0"/>
              <a:t>Site could accommodate portables</a:t>
            </a:r>
          </a:p>
        </p:txBody>
      </p:sp>
    </p:spTree>
    <p:extLst>
      <p:ext uri="{BB962C8B-B14F-4D97-AF65-F5344CB8AC3E}">
        <p14:creationId xmlns:p14="http://schemas.microsoft.com/office/powerpoint/2010/main" val="248696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so far – Long Range Facilities Management Plan</a:t>
            </a:r>
          </a:p>
        </p:txBody>
      </p:sp>
      <p:sp>
        <p:nvSpPr>
          <p:cNvPr id="3" name="Content Placeholder 2"/>
          <p:cNvSpPr>
            <a:spLocks noGrp="1"/>
          </p:cNvSpPr>
          <p:nvPr>
            <p:ph idx="1"/>
          </p:nvPr>
        </p:nvSpPr>
        <p:spPr>
          <a:xfrm>
            <a:off x="1341120" y="1901952"/>
            <a:ext cx="9509760" cy="4651248"/>
          </a:xfrm>
        </p:spPr>
        <p:txBody>
          <a:bodyPr>
            <a:normAutofit/>
          </a:bodyPr>
          <a:lstStyle/>
          <a:p>
            <a:r>
              <a:rPr lang="en-US" dirty="0"/>
              <a:t>Ministry of Education provides $10.0M/year for facility maintenance, which is deemed insufficient by the VSB</a:t>
            </a:r>
          </a:p>
          <a:p>
            <a:r>
              <a:rPr lang="en-US" dirty="0"/>
              <a:t>VSB advocates for replacing versus seismically upgrading a school</a:t>
            </a:r>
          </a:p>
          <a:p>
            <a:r>
              <a:rPr lang="en-US" dirty="0"/>
              <a:t>VSB advocates that deferred maintenance should be addressed as part of a seismic upgrade</a:t>
            </a:r>
          </a:p>
          <a:p>
            <a:pPr lvl="1"/>
            <a:endParaRPr lang="en-US" dirty="0"/>
          </a:p>
        </p:txBody>
      </p:sp>
    </p:spTree>
    <p:extLst>
      <p:ext uri="{BB962C8B-B14F-4D97-AF65-F5344CB8AC3E}">
        <p14:creationId xmlns:p14="http://schemas.microsoft.com/office/powerpoint/2010/main" val="144117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Establish the Seismic Committee as part of the PAC</a:t>
            </a:r>
          </a:p>
          <a:p>
            <a:r>
              <a:rPr lang="en-US" dirty="0"/>
              <a:t>All publicly-available documents posted on the PAC website</a:t>
            </a:r>
          </a:p>
          <a:p>
            <a:r>
              <a:rPr lang="en-US" dirty="0"/>
              <a:t>Letter writing</a:t>
            </a:r>
          </a:p>
          <a:p>
            <a:r>
              <a:rPr lang="en-US" dirty="0"/>
              <a:t>Social media</a:t>
            </a:r>
          </a:p>
          <a:p>
            <a:r>
              <a:rPr lang="en-US" dirty="0"/>
              <a:t>News media</a:t>
            </a:r>
          </a:p>
          <a:p>
            <a:r>
              <a:rPr lang="en-US" dirty="0"/>
              <a:t>Ask for a copy of the Project Definition Report</a:t>
            </a:r>
          </a:p>
          <a:p>
            <a:r>
              <a:rPr lang="en-US" dirty="0"/>
              <a:t>Meet with VSB Committee </a:t>
            </a:r>
            <a:r>
              <a:rPr lang="en-US" dirty="0" smtClean="0"/>
              <a:t>2 – Nov 14</a:t>
            </a:r>
            <a:r>
              <a:rPr lang="en-US" baseline="30000" dirty="0" smtClean="0"/>
              <a:t>th</a:t>
            </a:r>
            <a:endParaRPr lang="en-US" dirty="0"/>
          </a:p>
          <a:p>
            <a:endParaRPr lang="en-US" dirty="0"/>
          </a:p>
        </p:txBody>
      </p:sp>
      <p:graphicFrame>
        <p:nvGraphicFramePr>
          <p:cNvPr id="5" name="Diagram 4">
            <a:extLst>
              <a:ext uri="{FF2B5EF4-FFF2-40B4-BE49-F238E27FC236}">
                <a16:creationId xmlns:a16="http://schemas.microsoft.com/office/drawing/2014/main" xmlns="" id="{2050A3BA-C6D9-4D30-AF04-AD9C91C1D6BC}"/>
              </a:ext>
            </a:extLst>
          </p:cNvPr>
          <p:cNvGraphicFramePr/>
          <p:nvPr>
            <p:extLst>
              <p:ext uri="{D42A27DB-BD31-4B8C-83A1-F6EECF244321}">
                <p14:modId xmlns:p14="http://schemas.microsoft.com/office/powerpoint/2010/main" val="226878436"/>
              </p:ext>
            </p:extLst>
          </p:nvPr>
        </p:nvGraphicFramePr>
        <p:xfrm>
          <a:off x="6553200" y="2438400"/>
          <a:ext cx="5029200" cy="3591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54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Cavell Seismic Upgrade</a:t>
            </a:r>
          </a:p>
        </p:txBody>
      </p:sp>
      <p:sp>
        <p:nvSpPr>
          <p:cNvPr id="4" name="Subtitle 3"/>
          <p:cNvSpPr>
            <a:spLocks noGrp="1"/>
          </p:cNvSpPr>
          <p:nvPr>
            <p:ph type="subTitle" idx="1"/>
          </p:nvPr>
        </p:nvSpPr>
        <p:spPr/>
        <p:txBody>
          <a:bodyPr/>
          <a:lstStyle/>
          <a:p>
            <a:r>
              <a:rPr lang="en-US" dirty="0"/>
              <a:t>Seismic Committee Presentation | 29 Oct 2018</a:t>
            </a:r>
          </a:p>
        </p:txBody>
      </p:sp>
    </p:spTree>
    <p:extLst>
      <p:ext uri="{BB962C8B-B14F-4D97-AF65-F5344CB8AC3E}">
        <p14:creationId xmlns:p14="http://schemas.microsoft.com/office/powerpoint/2010/main" val="261175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 28 Sept, 2018, the Ministry of Education announced that the VSB would receive $15.8M in funding for seismic upgrades at Cavell</a:t>
            </a:r>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3657600"/>
          </a:xfrm>
        </p:spPr>
        <p:txBody>
          <a:bodyPr>
            <a:normAutofit/>
          </a:bodyPr>
          <a:lstStyle/>
          <a:p>
            <a:pPr lvl="0"/>
            <a:r>
              <a:rPr lang="en-US" dirty="0"/>
              <a:t>Cavell students to be bussed to two different swing schools located near Boundary and East 49</a:t>
            </a:r>
            <a:r>
              <a:rPr lang="en-US" baseline="30000" dirty="0"/>
              <a:t>th</a:t>
            </a:r>
            <a:r>
              <a:rPr lang="en-US" dirty="0"/>
              <a:t> Ave. (</a:t>
            </a:r>
            <a:r>
              <a:rPr lang="en-US" dirty="0" err="1"/>
              <a:t>MacCorkindale</a:t>
            </a:r>
            <a:r>
              <a:rPr lang="en-US" dirty="0"/>
              <a:t> and Champlain Heights)</a:t>
            </a:r>
          </a:p>
        </p:txBody>
      </p:sp>
    </p:spTree>
    <p:extLst>
      <p:ext uri="{BB962C8B-B14F-4D97-AF65-F5344CB8AC3E}">
        <p14:creationId xmlns:p14="http://schemas.microsoft.com/office/powerpoint/2010/main" val="346484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4800600"/>
          </a:xfrm>
        </p:spPr>
        <p:txBody>
          <a:bodyPr>
            <a:normAutofit/>
          </a:bodyPr>
          <a:lstStyle/>
          <a:p>
            <a:pPr lvl="0"/>
            <a:r>
              <a:rPr lang="en-US" dirty="0"/>
              <a:t>Construction was announced to be from Spring 2020 to Fall 2021</a:t>
            </a:r>
            <a:br>
              <a:rPr lang="en-US" dirty="0"/>
            </a:br>
            <a:r>
              <a:rPr lang="en-US"/>
              <a:t/>
            </a:r>
            <a:br>
              <a:rPr lang="en-US"/>
            </a:br>
            <a:r>
              <a:rPr lang="en-US" sz="4400" smtClean="0"/>
              <a:t>Later </a:t>
            </a:r>
            <a:r>
              <a:rPr lang="en-US" sz="4400" dirty="0" smtClean="0"/>
              <a:t>it came to parent attention that an earlier move date of June 2019 is </a:t>
            </a:r>
            <a:r>
              <a:rPr lang="en-US" sz="4400" smtClean="0"/>
              <a:t>under consideration</a:t>
            </a:r>
            <a:r>
              <a:rPr lang="en-US" sz="4400" dirty="0"/>
              <a:t/>
            </a:r>
            <a:br>
              <a:rPr lang="en-US" sz="4400" dirty="0"/>
            </a:br>
            <a:endParaRPr lang="en-US" sz="4400" dirty="0"/>
          </a:p>
        </p:txBody>
      </p:sp>
    </p:spTree>
    <p:extLst>
      <p:ext uri="{BB962C8B-B14F-4D97-AF65-F5344CB8AC3E}">
        <p14:creationId xmlns:p14="http://schemas.microsoft.com/office/powerpoint/2010/main" val="343977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86200"/>
            <a:ext cx="9144000" cy="3810000"/>
          </a:xfrm>
        </p:spPr>
        <p:txBody>
          <a:bodyPr>
            <a:normAutofit fontScale="90000"/>
          </a:bodyPr>
          <a:lstStyle/>
          <a:p>
            <a:pPr lvl="0"/>
            <a:r>
              <a:rPr lang="en-US" dirty="0"/>
              <a:t>VSB applied to the Ministry of Education for $7M in capital funding to expand the school from 280 students to 485 students</a:t>
            </a:r>
            <a:br>
              <a:rPr lang="en-US" dirty="0"/>
            </a:br>
            <a:r>
              <a:rPr lang="en-US" dirty="0"/>
              <a:t/>
            </a:r>
            <a:br>
              <a:rPr lang="en-US" dirty="0"/>
            </a:br>
            <a:r>
              <a:rPr lang="en-US" dirty="0"/>
              <a:t>VSB will not hear back until June 2019 </a:t>
            </a:r>
            <a:br>
              <a:rPr lang="en-US" dirty="0"/>
            </a:br>
            <a:r>
              <a:rPr lang="en-US" dirty="0"/>
              <a:t/>
            </a:r>
            <a:br>
              <a:rPr lang="en-US" dirty="0"/>
            </a:br>
            <a:r>
              <a:rPr lang="en-US" dirty="0"/>
              <a:t>This funding is not guaranteed</a:t>
            </a:r>
            <a:br>
              <a:rPr lang="en-US" dirty="0"/>
            </a:br>
            <a:r>
              <a:rPr lang="en-US" dirty="0"/>
              <a:t/>
            </a:r>
            <a:br>
              <a:rPr lang="en-US" dirty="0"/>
            </a:br>
            <a:endParaRPr lang="en-US" dirty="0"/>
          </a:p>
        </p:txBody>
      </p:sp>
    </p:spTree>
    <p:extLst>
      <p:ext uri="{BB962C8B-B14F-4D97-AF65-F5344CB8AC3E}">
        <p14:creationId xmlns:p14="http://schemas.microsoft.com/office/powerpoint/2010/main" val="202936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Summary of parent survey</a:t>
            </a:r>
          </a:p>
          <a:p>
            <a:r>
              <a:rPr lang="en-US" dirty="0"/>
              <a:t>What we know so far</a:t>
            </a:r>
          </a:p>
          <a:p>
            <a:pPr lvl="1"/>
            <a:r>
              <a:rPr lang="en-US" dirty="0"/>
              <a:t>Consultation and process</a:t>
            </a:r>
          </a:p>
          <a:p>
            <a:pPr lvl="1"/>
            <a:r>
              <a:rPr lang="en-US" dirty="0"/>
              <a:t>Swing sites</a:t>
            </a:r>
          </a:p>
          <a:p>
            <a:pPr lvl="1"/>
            <a:r>
              <a:rPr lang="en-US" dirty="0" smtClean="0"/>
              <a:t>Kingsford-Smith</a:t>
            </a:r>
            <a:endParaRPr lang="en-US" dirty="0"/>
          </a:p>
          <a:p>
            <a:pPr lvl="1"/>
            <a:r>
              <a:rPr lang="en-US" dirty="0"/>
              <a:t>Information available</a:t>
            </a:r>
          </a:p>
          <a:p>
            <a:pPr lvl="1"/>
            <a:r>
              <a:rPr lang="en-US" dirty="0" smtClean="0"/>
              <a:t>Timeline</a:t>
            </a:r>
          </a:p>
          <a:p>
            <a:pPr lvl="1"/>
            <a:r>
              <a:rPr lang="en-US" dirty="0" smtClean="0"/>
              <a:t>Coriolis report</a:t>
            </a:r>
            <a:endParaRPr lang="en-US" dirty="0"/>
          </a:p>
          <a:p>
            <a:pPr lvl="1"/>
            <a:r>
              <a:rPr lang="en-US" dirty="0"/>
              <a:t>Long Range Facilities Management Plan</a:t>
            </a:r>
          </a:p>
          <a:p>
            <a:r>
              <a:rPr lang="en-US" dirty="0"/>
              <a:t>Next steps</a:t>
            </a:r>
          </a:p>
        </p:txBody>
      </p:sp>
    </p:spTree>
    <p:extLst>
      <p:ext uri="{BB962C8B-B14F-4D97-AF65-F5344CB8AC3E}">
        <p14:creationId xmlns:p14="http://schemas.microsoft.com/office/powerpoint/2010/main" val="37658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survey</a:t>
            </a:r>
          </a:p>
        </p:txBody>
      </p:sp>
      <p:sp>
        <p:nvSpPr>
          <p:cNvPr id="3" name="Content Placeholder 2"/>
          <p:cNvSpPr>
            <a:spLocks noGrp="1"/>
          </p:cNvSpPr>
          <p:nvPr>
            <p:ph idx="1"/>
          </p:nvPr>
        </p:nvSpPr>
        <p:spPr/>
        <p:txBody>
          <a:bodyPr/>
          <a:lstStyle/>
          <a:p>
            <a:r>
              <a:rPr lang="en-US" dirty="0"/>
              <a:t>There were 222 responses to the survey out of a school population around 280</a:t>
            </a:r>
          </a:p>
          <a:p>
            <a:r>
              <a:rPr lang="en-US" dirty="0"/>
              <a:t>91.8% of respondents were not satisfied with the proposed plan</a:t>
            </a:r>
          </a:p>
          <a:p>
            <a:r>
              <a:rPr lang="en-US" dirty="0"/>
              <a:t>91.8% of respondents were not satisfied with the proposed swing sites</a:t>
            </a:r>
          </a:p>
          <a:p>
            <a:r>
              <a:rPr lang="en-US" dirty="0"/>
              <a:t>95.9% of respondents supported the Seismic Committee advocating for a better swing site</a:t>
            </a:r>
          </a:p>
          <a:p>
            <a:r>
              <a:rPr lang="en-US" dirty="0"/>
              <a:t>56.6% of respondents indicated their top priority for a swing site was to be closer to Cavell and a single site</a:t>
            </a:r>
          </a:p>
          <a:p>
            <a:pPr lvl="1"/>
            <a:r>
              <a:rPr lang="en-US" dirty="0"/>
              <a:t>34.2% of respondents indicated their top priority for a swing site was to be closer to Cavell</a:t>
            </a:r>
          </a:p>
        </p:txBody>
      </p:sp>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survey</a:t>
            </a:r>
          </a:p>
        </p:txBody>
      </p:sp>
      <p:sp>
        <p:nvSpPr>
          <p:cNvPr id="3" name="Content Placeholder 2"/>
          <p:cNvSpPr>
            <a:spLocks noGrp="1"/>
          </p:cNvSpPr>
          <p:nvPr>
            <p:ph idx="1"/>
          </p:nvPr>
        </p:nvSpPr>
        <p:spPr/>
        <p:txBody>
          <a:bodyPr/>
          <a:lstStyle/>
          <a:p>
            <a:r>
              <a:rPr lang="en-US" dirty="0"/>
              <a:t>91% of respondents supported advocating for seismic upgrading and school expansion to occur at the same time</a:t>
            </a:r>
          </a:p>
          <a:p>
            <a:r>
              <a:rPr lang="en-US" dirty="0"/>
              <a:t>If the seismic upgrade were to occur as announced by the VSB , only 29.3% of respondents would stay at Cavell and commute to the proposed swing sites</a:t>
            </a:r>
          </a:p>
          <a:p>
            <a:pPr marL="45720" indent="0">
              <a:buNone/>
            </a:pPr>
            <a:endParaRPr lang="en-US" dirty="0"/>
          </a:p>
        </p:txBody>
      </p:sp>
      <p:pic>
        <p:nvPicPr>
          <p:cNvPr id="4" name="Picture 3">
            <a:extLst>
              <a:ext uri="{FF2B5EF4-FFF2-40B4-BE49-F238E27FC236}">
                <a16:creationId xmlns:a16="http://schemas.microsoft.com/office/drawing/2014/main" xmlns="" id="{61B40246-064B-4582-901E-0B831324F7F5}"/>
              </a:ext>
            </a:extLst>
          </p:cNvPr>
          <p:cNvPicPr>
            <a:picLocks noChangeAspect="1"/>
          </p:cNvPicPr>
          <p:nvPr/>
        </p:nvPicPr>
        <p:blipFill rotWithShape="1">
          <a:blip r:embed="rId3">
            <a:extLst>
              <a:ext uri="{28A0092B-C50C-407E-A947-70E740481C1C}">
                <a14:useLocalDpi xmlns:a14="http://schemas.microsoft.com/office/drawing/2010/main" val="0"/>
              </a:ext>
            </a:extLst>
          </a:blip>
          <a:srcRect l="16744" t="30584" b="9184"/>
          <a:stretch/>
        </p:blipFill>
        <p:spPr bwMode="auto">
          <a:xfrm>
            <a:off x="1341120" y="3429000"/>
            <a:ext cx="8941308" cy="2983380"/>
          </a:xfrm>
          <a:prstGeom prst="rect">
            <a:avLst/>
          </a:prstGeom>
          <a:noFill/>
          <a:ln>
            <a:noFill/>
          </a:ln>
        </p:spPr>
      </p:pic>
    </p:spTree>
    <p:extLst>
      <p:ext uri="{BB962C8B-B14F-4D97-AF65-F5344CB8AC3E}">
        <p14:creationId xmlns:p14="http://schemas.microsoft.com/office/powerpoint/2010/main" val="270801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1551</TotalTime>
  <Words>1265</Words>
  <Application>Microsoft Macintosh PowerPoint</Application>
  <PresentationFormat>Custom</PresentationFormat>
  <Paragraphs>138</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Banded Design Blue 16x9</vt:lpstr>
      <vt:lpstr>PowerPoint Presentation</vt:lpstr>
      <vt:lpstr>Cavell Seismic Upgrade</vt:lpstr>
      <vt:lpstr>On 28 Sept, 2018, the Ministry of Education announced that the VSB would receive $15.8M in funding for seismic upgrades at Cavell</vt:lpstr>
      <vt:lpstr>Cavell students to be bussed to two different swing schools located near Boundary and East 49th Ave. (MacCorkindale and Champlain Heights)</vt:lpstr>
      <vt:lpstr>Construction was announced to be from Spring 2020 to Fall 2021  Later it came to parent attention that an earlier move date of June 2019 is under consideration </vt:lpstr>
      <vt:lpstr>VSB applied to the Ministry of Education for $7M in capital funding to expand the school from 280 students to 485 students  VSB will not hear back until June 2019   This funding is not guaranteed  </vt:lpstr>
      <vt:lpstr>Objectives</vt:lpstr>
      <vt:lpstr>Summary of survey</vt:lpstr>
      <vt:lpstr>Summary of survey</vt:lpstr>
      <vt:lpstr>What we know so far – consultation and process </vt:lpstr>
      <vt:lpstr>What we know so far – swing sites</vt:lpstr>
      <vt:lpstr>What we know so far – Kingsford-Smith</vt:lpstr>
      <vt:lpstr>What we know so far – information available</vt:lpstr>
      <vt:lpstr>What we know so far – timeline</vt:lpstr>
      <vt:lpstr>What we know so far – timeline</vt:lpstr>
      <vt:lpstr>What we know so far – Coriolis report</vt:lpstr>
      <vt:lpstr>What we know so far – Long Range Facilities Management Plan (2016)</vt:lpstr>
      <vt:lpstr>What we know so far – Long Range Facilities Management Plan</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Cavell Seismic Upgrade</dc:title>
  <dc:creator>Alison Seto</dc:creator>
  <cp:lastModifiedBy>Brenda Kaplan Brown</cp:lastModifiedBy>
  <cp:revision>41</cp:revision>
  <dcterms:created xsi:type="dcterms:W3CDTF">2018-10-26T04:46:11Z</dcterms:created>
  <dcterms:modified xsi:type="dcterms:W3CDTF">2018-10-30T00:18:12Z</dcterms:modified>
</cp:coreProperties>
</file>